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4" r:id="rId2"/>
    <p:sldId id="434" r:id="rId3"/>
    <p:sldId id="435" r:id="rId4"/>
    <p:sldId id="442" r:id="rId5"/>
    <p:sldId id="476" r:id="rId6"/>
    <p:sldId id="443" r:id="rId7"/>
    <p:sldId id="472" r:id="rId8"/>
    <p:sldId id="452" r:id="rId9"/>
    <p:sldId id="453" r:id="rId10"/>
    <p:sldId id="469" r:id="rId11"/>
    <p:sldId id="477" r:id="rId12"/>
    <p:sldId id="474" r:id="rId13"/>
    <p:sldId id="437" r:id="rId14"/>
    <p:sldId id="440" r:id="rId15"/>
    <p:sldId id="441" r:id="rId16"/>
    <p:sldId id="444" r:id="rId17"/>
    <p:sldId id="448" r:id="rId18"/>
    <p:sldId id="449" r:id="rId19"/>
    <p:sldId id="450" r:id="rId20"/>
    <p:sldId id="451" r:id="rId21"/>
    <p:sldId id="454" r:id="rId22"/>
    <p:sldId id="455" r:id="rId23"/>
    <p:sldId id="458" r:id="rId24"/>
    <p:sldId id="459" r:id="rId25"/>
    <p:sldId id="466" r:id="rId26"/>
    <p:sldId id="468" r:id="rId27"/>
  </p:sldIdLst>
  <p:sldSz cx="9144000" cy="6858000" type="screen4x3"/>
  <p:notesSz cx="7010400" cy="9296400"/>
  <p:embeddedFontLst>
    <p:embeddedFont>
      <p:font typeface="Open Sans Light" panose="020B0604020202020204" charset="0"/>
      <p:regular r:id="rId30"/>
      <p: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ess, Andrew" initials="R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A60"/>
    <a:srgbClr val="C84D0A"/>
    <a:srgbClr val="1B5187"/>
    <a:srgbClr val="676767"/>
    <a:srgbClr val="E3452F"/>
    <a:srgbClr val="57585B"/>
    <a:srgbClr val="4C216D"/>
    <a:srgbClr val="532476"/>
    <a:srgbClr val="3E1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9" autoAdjust="0"/>
    <p:restoredTop sz="85681" autoAdjust="0"/>
  </p:normalViewPr>
  <p:slideViewPr>
    <p:cSldViewPr snapToObjects="1">
      <p:cViewPr varScale="1">
        <p:scale>
          <a:sx n="100" d="100"/>
          <a:sy n="100" d="100"/>
        </p:scale>
        <p:origin x="18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A5B3F-EBBF-461F-9FFF-FFE1263E74D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D1D89CB-D4FC-42C5-A55F-705C0CD19F10}">
      <dgm:prSet phldrT="[Text]" custT="1"/>
      <dgm:spPr>
        <a:solidFill>
          <a:srgbClr val="003554"/>
        </a:solidFill>
      </dgm:spPr>
      <dgm:t>
        <a:bodyPr/>
        <a:lstStyle/>
        <a:p>
          <a:r>
            <a:rPr lang="en-US" sz="1450" dirty="0">
              <a:solidFill>
                <a:schemeClr val="bg1"/>
              </a:solidFill>
            </a:rPr>
            <a:t>What do you want to do and/or where do you want to go?</a:t>
          </a:r>
        </a:p>
      </dgm:t>
    </dgm:pt>
    <dgm:pt modelId="{E6E3AC6C-EBE1-4173-9E5F-CFED89203095}" type="parTrans" cxnId="{3649B259-BB3B-413F-B83E-908BEAF8C12C}">
      <dgm:prSet/>
      <dgm:spPr/>
      <dgm:t>
        <a:bodyPr/>
        <a:lstStyle/>
        <a:p>
          <a:endParaRPr lang="en-US"/>
        </a:p>
      </dgm:t>
    </dgm:pt>
    <dgm:pt modelId="{6C4DBA47-CD72-4B4F-9168-C2AA045D8ED6}" type="sibTrans" cxnId="{3649B259-BB3B-413F-B83E-908BEAF8C12C}">
      <dgm:prSet/>
      <dgm:spPr/>
      <dgm:t>
        <a:bodyPr/>
        <a:lstStyle/>
        <a:p>
          <a:endParaRPr lang="en-US"/>
        </a:p>
      </dgm:t>
    </dgm:pt>
    <dgm:pt modelId="{45407CD6-348B-4B21-8F4D-E42E745D3237}">
      <dgm:prSet phldrT="[Text]" custT="1"/>
      <dgm:spPr>
        <a:solidFill>
          <a:srgbClr val="003554"/>
        </a:solidFill>
      </dgm:spPr>
      <dgm:t>
        <a:bodyPr/>
        <a:lstStyle/>
        <a:p>
          <a:r>
            <a:rPr lang="en-US" sz="1500" dirty="0">
              <a:solidFill>
                <a:schemeClr val="bg1"/>
              </a:solidFill>
            </a:rPr>
            <a:t>Develop project and identify location</a:t>
          </a:r>
        </a:p>
      </dgm:t>
    </dgm:pt>
    <dgm:pt modelId="{9DCD014A-07BA-45C8-98CE-55D2043302EF}" type="parTrans" cxnId="{15A2B0E5-621C-4227-9850-08C21E029888}">
      <dgm:prSet/>
      <dgm:spPr/>
      <dgm:t>
        <a:bodyPr/>
        <a:lstStyle/>
        <a:p>
          <a:endParaRPr lang="en-US"/>
        </a:p>
      </dgm:t>
    </dgm:pt>
    <dgm:pt modelId="{8229FE61-6EF5-4579-8E0F-E4B4069C3478}" type="sibTrans" cxnId="{15A2B0E5-621C-4227-9850-08C21E029888}">
      <dgm:prSet/>
      <dgm:spPr/>
      <dgm:t>
        <a:bodyPr/>
        <a:lstStyle/>
        <a:p>
          <a:endParaRPr lang="en-US"/>
        </a:p>
      </dgm:t>
    </dgm:pt>
    <dgm:pt modelId="{87F1D39E-730B-4408-A59A-949D57FBB33E}">
      <dgm:prSet phldrT="[Text]" custT="1"/>
      <dgm:spPr>
        <a:solidFill>
          <a:srgbClr val="003554"/>
        </a:solidFill>
      </dgm:spPr>
      <dgm:t>
        <a:bodyPr/>
        <a:lstStyle/>
        <a:p>
          <a:r>
            <a:rPr lang="en-US" sz="1900" dirty="0">
              <a:solidFill>
                <a:schemeClr val="bg1"/>
              </a:solidFill>
            </a:rPr>
            <a:t>  Apply</a:t>
          </a:r>
        </a:p>
      </dgm:t>
    </dgm:pt>
    <dgm:pt modelId="{C7516379-AC0B-4E2D-8EC2-A0553E22FC36}" type="parTrans" cxnId="{284353F7-1A79-49C1-B014-DC7694BEF4D7}">
      <dgm:prSet/>
      <dgm:spPr/>
      <dgm:t>
        <a:bodyPr/>
        <a:lstStyle/>
        <a:p>
          <a:endParaRPr lang="en-US"/>
        </a:p>
      </dgm:t>
    </dgm:pt>
    <dgm:pt modelId="{F4100E77-CAF3-453E-91A7-DD43E572EB35}" type="sibTrans" cxnId="{284353F7-1A79-49C1-B014-DC7694BEF4D7}">
      <dgm:prSet/>
      <dgm:spPr/>
      <dgm:t>
        <a:bodyPr/>
        <a:lstStyle/>
        <a:p>
          <a:endParaRPr lang="en-US"/>
        </a:p>
      </dgm:t>
    </dgm:pt>
    <dgm:pt modelId="{0C41CAE2-68F0-4877-842C-88EFC312F808}">
      <dgm:prSet phldrT="[Text]" custT="1"/>
      <dgm:spPr>
        <a:solidFill>
          <a:srgbClr val="003554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Peer Review and Selection</a:t>
          </a:r>
        </a:p>
      </dgm:t>
    </dgm:pt>
    <dgm:pt modelId="{273662F4-5CF1-414A-89F2-5BEFBC89D4EC}" type="parTrans" cxnId="{D9E07836-0B1E-41E4-8407-7038257A6C62}">
      <dgm:prSet/>
      <dgm:spPr/>
      <dgm:t>
        <a:bodyPr/>
        <a:lstStyle/>
        <a:p>
          <a:endParaRPr lang="en-US"/>
        </a:p>
      </dgm:t>
    </dgm:pt>
    <dgm:pt modelId="{83190C7A-6D63-48C5-BB82-EC883243DAB3}" type="sibTrans" cxnId="{D9E07836-0B1E-41E4-8407-7038257A6C62}">
      <dgm:prSet/>
      <dgm:spPr/>
      <dgm:t>
        <a:bodyPr/>
        <a:lstStyle/>
        <a:p>
          <a:endParaRPr lang="en-US"/>
        </a:p>
      </dgm:t>
    </dgm:pt>
    <dgm:pt modelId="{01B9414F-37ED-4664-8DE8-B7595C446054}">
      <dgm:prSet phldrT="[Text]" custT="1"/>
      <dgm:spPr>
        <a:solidFill>
          <a:srgbClr val="003554"/>
        </a:solidFill>
      </dgm:spPr>
      <dgm:t>
        <a:bodyPr/>
        <a:lstStyle/>
        <a:p>
          <a:endParaRPr lang="en-US" sz="2200" dirty="0">
            <a:solidFill>
              <a:schemeClr val="bg1"/>
            </a:solidFill>
          </a:endParaRPr>
        </a:p>
      </dgm:t>
    </dgm:pt>
    <dgm:pt modelId="{7E27DECB-2489-4BA5-8B91-3F2482944A96}" type="parTrans" cxnId="{58485246-FEF7-41BF-B60C-E05BC641AEE9}">
      <dgm:prSet/>
      <dgm:spPr/>
      <dgm:t>
        <a:bodyPr/>
        <a:lstStyle/>
        <a:p>
          <a:endParaRPr lang="en-US"/>
        </a:p>
      </dgm:t>
    </dgm:pt>
    <dgm:pt modelId="{C800F6B8-D468-41A3-B7FD-332B6D5DAD39}" type="sibTrans" cxnId="{58485246-FEF7-41BF-B60C-E05BC641AEE9}">
      <dgm:prSet/>
      <dgm:spPr/>
      <dgm:t>
        <a:bodyPr/>
        <a:lstStyle/>
        <a:p>
          <a:endParaRPr lang="en-US"/>
        </a:p>
      </dgm:t>
    </dgm:pt>
    <dgm:pt modelId="{A0D2EB64-7EBB-4DEB-9932-F02A087C5641}" type="pres">
      <dgm:prSet presAssocID="{90DA5B3F-EBBF-461F-9FFF-FFE1263E74DD}" presName="Name0" presStyleCnt="0">
        <dgm:presLayoutVars>
          <dgm:dir/>
          <dgm:resizeHandles val="exact"/>
        </dgm:presLayoutVars>
      </dgm:prSet>
      <dgm:spPr/>
    </dgm:pt>
    <dgm:pt modelId="{66431BFD-5CCC-4F17-84B9-91361897714C}" type="pres">
      <dgm:prSet presAssocID="{2D1D89CB-D4FC-42C5-A55F-705C0CD19F10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8C61F-4E3B-4FB7-B34A-88F5A4271735}" type="pres">
      <dgm:prSet presAssocID="{6C4DBA47-CD72-4B4F-9168-C2AA045D8ED6}" presName="parSpace" presStyleCnt="0"/>
      <dgm:spPr/>
    </dgm:pt>
    <dgm:pt modelId="{625652A5-61A7-41D3-855F-1C7FDED49007}" type="pres">
      <dgm:prSet presAssocID="{45407CD6-348B-4B21-8F4D-E42E745D3237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90157-76F2-42FA-8CB1-EA74972DE96D}" type="pres">
      <dgm:prSet presAssocID="{8229FE61-6EF5-4579-8E0F-E4B4069C3478}" presName="parSpace" presStyleCnt="0"/>
      <dgm:spPr/>
    </dgm:pt>
    <dgm:pt modelId="{4262CDDE-4DD1-4040-9BFD-13BA143C6115}" type="pres">
      <dgm:prSet presAssocID="{87F1D39E-730B-4408-A59A-949D57FBB33E}" presName="parTxOnly" presStyleLbl="node1" presStyleIdx="2" presStyleCnt="5" custScaleX="75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59E61-720D-49CA-98B6-2041ACA08E5B}" type="pres">
      <dgm:prSet presAssocID="{F4100E77-CAF3-453E-91A7-DD43E572EB35}" presName="parSpace" presStyleCnt="0"/>
      <dgm:spPr/>
    </dgm:pt>
    <dgm:pt modelId="{BA7905DA-63D1-43A6-AA4E-1072665D49C3}" type="pres">
      <dgm:prSet presAssocID="{0C41CAE2-68F0-4877-842C-88EFC312F808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B8FB3-C8F2-4C72-9CEE-F153B1171FEA}" type="pres">
      <dgm:prSet presAssocID="{83190C7A-6D63-48C5-BB82-EC883243DAB3}" presName="parSpace" presStyleCnt="0"/>
      <dgm:spPr/>
    </dgm:pt>
    <dgm:pt modelId="{952A886D-F399-474C-8FF6-25E09A7FE245}" type="pres">
      <dgm:prSet presAssocID="{01B9414F-37ED-4664-8DE8-B7595C446054}" presName="parTxOnly" presStyleLbl="node1" presStyleIdx="4" presStyleCnt="5" custScaleX="62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485246-FEF7-41BF-B60C-E05BC641AEE9}" srcId="{90DA5B3F-EBBF-461F-9FFF-FFE1263E74DD}" destId="{01B9414F-37ED-4664-8DE8-B7595C446054}" srcOrd="4" destOrd="0" parTransId="{7E27DECB-2489-4BA5-8B91-3F2482944A96}" sibTransId="{C800F6B8-D468-41A3-B7FD-332B6D5DAD39}"/>
    <dgm:cxn modelId="{5D996675-7BEC-4B83-979C-DDA6C584A1FA}" type="presOf" srcId="{0C41CAE2-68F0-4877-842C-88EFC312F808}" destId="{BA7905DA-63D1-43A6-AA4E-1072665D49C3}" srcOrd="0" destOrd="0" presId="urn:microsoft.com/office/officeart/2005/8/layout/hChevron3"/>
    <dgm:cxn modelId="{8C83ECFC-DD3C-40B0-872D-C24DFEF6FF26}" type="presOf" srcId="{87F1D39E-730B-4408-A59A-949D57FBB33E}" destId="{4262CDDE-4DD1-4040-9BFD-13BA143C6115}" srcOrd="0" destOrd="0" presId="urn:microsoft.com/office/officeart/2005/8/layout/hChevron3"/>
    <dgm:cxn modelId="{3649B259-BB3B-413F-B83E-908BEAF8C12C}" srcId="{90DA5B3F-EBBF-461F-9FFF-FFE1263E74DD}" destId="{2D1D89CB-D4FC-42C5-A55F-705C0CD19F10}" srcOrd="0" destOrd="0" parTransId="{E6E3AC6C-EBE1-4173-9E5F-CFED89203095}" sibTransId="{6C4DBA47-CD72-4B4F-9168-C2AA045D8ED6}"/>
    <dgm:cxn modelId="{284353F7-1A79-49C1-B014-DC7694BEF4D7}" srcId="{90DA5B3F-EBBF-461F-9FFF-FFE1263E74DD}" destId="{87F1D39E-730B-4408-A59A-949D57FBB33E}" srcOrd="2" destOrd="0" parTransId="{C7516379-AC0B-4E2D-8EC2-A0553E22FC36}" sibTransId="{F4100E77-CAF3-453E-91A7-DD43E572EB35}"/>
    <dgm:cxn modelId="{74D46A77-CF58-473C-B4A9-36020856915A}" type="presOf" srcId="{45407CD6-348B-4B21-8F4D-E42E745D3237}" destId="{625652A5-61A7-41D3-855F-1C7FDED49007}" srcOrd="0" destOrd="0" presId="urn:microsoft.com/office/officeart/2005/8/layout/hChevron3"/>
    <dgm:cxn modelId="{15A2B0E5-621C-4227-9850-08C21E029888}" srcId="{90DA5B3F-EBBF-461F-9FFF-FFE1263E74DD}" destId="{45407CD6-348B-4B21-8F4D-E42E745D3237}" srcOrd="1" destOrd="0" parTransId="{9DCD014A-07BA-45C8-98CE-55D2043302EF}" sibTransId="{8229FE61-6EF5-4579-8E0F-E4B4069C3478}"/>
    <dgm:cxn modelId="{ABDB8C95-6B9D-437D-8D48-319E7603D2AA}" type="presOf" srcId="{90DA5B3F-EBBF-461F-9FFF-FFE1263E74DD}" destId="{A0D2EB64-7EBB-4DEB-9932-F02A087C5641}" srcOrd="0" destOrd="0" presId="urn:microsoft.com/office/officeart/2005/8/layout/hChevron3"/>
    <dgm:cxn modelId="{4F872B46-5CDD-42BD-A5B3-052763572B11}" type="presOf" srcId="{2D1D89CB-D4FC-42C5-A55F-705C0CD19F10}" destId="{66431BFD-5CCC-4F17-84B9-91361897714C}" srcOrd="0" destOrd="0" presId="urn:microsoft.com/office/officeart/2005/8/layout/hChevron3"/>
    <dgm:cxn modelId="{D9E07836-0B1E-41E4-8407-7038257A6C62}" srcId="{90DA5B3F-EBBF-461F-9FFF-FFE1263E74DD}" destId="{0C41CAE2-68F0-4877-842C-88EFC312F808}" srcOrd="3" destOrd="0" parTransId="{273662F4-5CF1-414A-89F2-5BEFBC89D4EC}" sibTransId="{83190C7A-6D63-48C5-BB82-EC883243DAB3}"/>
    <dgm:cxn modelId="{E5E5773D-0423-40E3-BCA3-E3376C1C08B5}" type="presOf" srcId="{01B9414F-37ED-4664-8DE8-B7595C446054}" destId="{952A886D-F399-474C-8FF6-25E09A7FE245}" srcOrd="0" destOrd="0" presId="urn:microsoft.com/office/officeart/2005/8/layout/hChevron3"/>
    <dgm:cxn modelId="{E5117199-CD22-4563-8253-07AA5763E9CD}" type="presParOf" srcId="{A0D2EB64-7EBB-4DEB-9932-F02A087C5641}" destId="{66431BFD-5CCC-4F17-84B9-91361897714C}" srcOrd="0" destOrd="0" presId="urn:microsoft.com/office/officeart/2005/8/layout/hChevron3"/>
    <dgm:cxn modelId="{EF789B52-F822-4DA7-9CCD-8C463F34874B}" type="presParOf" srcId="{A0D2EB64-7EBB-4DEB-9932-F02A087C5641}" destId="{CF98C61F-4E3B-4FB7-B34A-88F5A4271735}" srcOrd="1" destOrd="0" presId="urn:microsoft.com/office/officeart/2005/8/layout/hChevron3"/>
    <dgm:cxn modelId="{C3DD27C8-A507-4371-B7E2-4EDB42744D88}" type="presParOf" srcId="{A0D2EB64-7EBB-4DEB-9932-F02A087C5641}" destId="{625652A5-61A7-41D3-855F-1C7FDED49007}" srcOrd="2" destOrd="0" presId="urn:microsoft.com/office/officeart/2005/8/layout/hChevron3"/>
    <dgm:cxn modelId="{CDE5FE78-EC2E-4789-B0BB-B6191AB2F0BE}" type="presParOf" srcId="{A0D2EB64-7EBB-4DEB-9932-F02A087C5641}" destId="{18E90157-76F2-42FA-8CB1-EA74972DE96D}" srcOrd="3" destOrd="0" presId="urn:microsoft.com/office/officeart/2005/8/layout/hChevron3"/>
    <dgm:cxn modelId="{282ABD5C-4983-4997-90AA-08E7EF38596C}" type="presParOf" srcId="{A0D2EB64-7EBB-4DEB-9932-F02A087C5641}" destId="{4262CDDE-4DD1-4040-9BFD-13BA143C6115}" srcOrd="4" destOrd="0" presId="urn:microsoft.com/office/officeart/2005/8/layout/hChevron3"/>
    <dgm:cxn modelId="{BCDF491C-4ABD-45BD-9989-7ABA4CB7A8FE}" type="presParOf" srcId="{A0D2EB64-7EBB-4DEB-9932-F02A087C5641}" destId="{B6F59E61-720D-49CA-98B6-2041ACA08E5B}" srcOrd="5" destOrd="0" presId="urn:microsoft.com/office/officeart/2005/8/layout/hChevron3"/>
    <dgm:cxn modelId="{12C9007F-2FA5-4E30-B661-FCFF80B9F34B}" type="presParOf" srcId="{A0D2EB64-7EBB-4DEB-9932-F02A087C5641}" destId="{BA7905DA-63D1-43A6-AA4E-1072665D49C3}" srcOrd="6" destOrd="0" presId="urn:microsoft.com/office/officeart/2005/8/layout/hChevron3"/>
    <dgm:cxn modelId="{2654ACE4-813B-44EB-9CE9-4CB9A226DAFD}" type="presParOf" srcId="{A0D2EB64-7EBB-4DEB-9932-F02A087C5641}" destId="{AB7B8FB3-C8F2-4C72-9CEE-F153B1171FEA}" srcOrd="7" destOrd="0" presId="urn:microsoft.com/office/officeart/2005/8/layout/hChevron3"/>
    <dgm:cxn modelId="{50C2F2DE-AED7-4E28-A43B-B68FA3D89728}" type="presParOf" srcId="{A0D2EB64-7EBB-4DEB-9932-F02A087C5641}" destId="{952A886D-F399-474C-8FF6-25E09A7FE24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31BFD-5CCC-4F17-84B9-91361897714C}">
      <dsp:nvSpPr>
        <dsp:cNvPr id="0" name=""/>
        <dsp:cNvSpPr/>
      </dsp:nvSpPr>
      <dsp:spPr>
        <a:xfrm>
          <a:off x="740" y="1764684"/>
          <a:ext cx="2511325" cy="1004530"/>
        </a:xfrm>
        <a:prstGeom prst="homePlate">
          <a:avLst/>
        </a:prstGeom>
        <a:solidFill>
          <a:srgbClr val="0035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kern="1200" dirty="0">
              <a:solidFill>
                <a:schemeClr val="bg1"/>
              </a:solidFill>
            </a:rPr>
            <a:t>What do you want to do and/or where do you want to go?</a:t>
          </a:r>
        </a:p>
      </dsp:txBody>
      <dsp:txXfrm>
        <a:off x="740" y="1764684"/>
        <a:ext cx="2260193" cy="1004530"/>
      </dsp:txXfrm>
    </dsp:sp>
    <dsp:sp modelId="{625652A5-61A7-41D3-855F-1C7FDED49007}">
      <dsp:nvSpPr>
        <dsp:cNvPr id="0" name=""/>
        <dsp:cNvSpPr/>
      </dsp:nvSpPr>
      <dsp:spPr>
        <a:xfrm>
          <a:off x="2009800" y="1764684"/>
          <a:ext cx="2511325" cy="1004530"/>
        </a:xfrm>
        <a:prstGeom prst="chevron">
          <a:avLst/>
        </a:prstGeom>
        <a:solidFill>
          <a:srgbClr val="0035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Develop project and identify location</a:t>
          </a:r>
        </a:p>
      </dsp:txBody>
      <dsp:txXfrm>
        <a:off x="2512065" y="1764684"/>
        <a:ext cx="1506795" cy="1004530"/>
      </dsp:txXfrm>
    </dsp:sp>
    <dsp:sp modelId="{4262CDDE-4DD1-4040-9BFD-13BA143C6115}">
      <dsp:nvSpPr>
        <dsp:cNvPr id="0" name=""/>
        <dsp:cNvSpPr/>
      </dsp:nvSpPr>
      <dsp:spPr>
        <a:xfrm>
          <a:off x="4018861" y="1764684"/>
          <a:ext cx="1894493" cy="1004530"/>
        </a:xfrm>
        <a:prstGeom prst="chevron">
          <a:avLst/>
        </a:prstGeom>
        <a:solidFill>
          <a:srgbClr val="0035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bg1"/>
              </a:solidFill>
            </a:rPr>
            <a:t>  Apply</a:t>
          </a:r>
        </a:p>
      </dsp:txBody>
      <dsp:txXfrm>
        <a:off x="4521126" y="1764684"/>
        <a:ext cx="889963" cy="1004530"/>
      </dsp:txXfrm>
    </dsp:sp>
    <dsp:sp modelId="{BA7905DA-63D1-43A6-AA4E-1072665D49C3}">
      <dsp:nvSpPr>
        <dsp:cNvPr id="0" name=""/>
        <dsp:cNvSpPr/>
      </dsp:nvSpPr>
      <dsp:spPr>
        <a:xfrm>
          <a:off x="5411090" y="1764684"/>
          <a:ext cx="2511325" cy="1004530"/>
        </a:xfrm>
        <a:prstGeom prst="chevron">
          <a:avLst/>
        </a:prstGeom>
        <a:solidFill>
          <a:srgbClr val="0035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</a:rPr>
            <a:t>Peer Review and Selection</a:t>
          </a:r>
        </a:p>
      </dsp:txBody>
      <dsp:txXfrm>
        <a:off x="5913355" y="1764684"/>
        <a:ext cx="1506795" cy="1004530"/>
      </dsp:txXfrm>
    </dsp:sp>
    <dsp:sp modelId="{952A886D-F399-474C-8FF6-25E09A7FE245}">
      <dsp:nvSpPr>
        <dsp:cNvPr id="0" name=""/>
        <dsp:cNvSpPr/>
      </dsp:nvSpPr>
      <dsp:spPr>
        <a:xfrm>
          <a:off x="7420150" y="1764684"/>
          <a:ext cx="1570708" cy="1004530"/>
        </a:xfrm>
        <a:prstGeom prst="chevron">
          <a:avLst/>
        </a:prstGeom>
        <a:solidFill>
          <a:srgbClr val="0035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solidFill>
              <a:schemeClr val="bg1"/>
            </a:solidFill>
          </a:endParaRPr>
        </a:p>
      </dsp:txBody>
      <dsp:txXfrm>
        <a:off x="7922415" y="1764684"/>
        <a:ext cx="566178" cy="1004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76FF902-5555-4547-BEAE-77D88741452D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6446928-6FEA-40C8-A5CD-BD8C6885C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73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8CB5E5-203E-4B79-A770-1CF47AE9DEE5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BB35FB-4425-4B1B-ABF5-DD8CBBC35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90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9290" fontAlgn="base">
              <a:spcBef>
                <a:spcPct val="0"/>
              </a:spcBef>
              <a:spcAft>
                <a:spcPct val="0"/>
              </a:spcAft>
            </a:pPr>
            <a:fld id="{0ABEC4FB-8842-4B43-9169-13234E2E1476}" type="slidenum">
              <a:rPr lang="en-US" smtClean="0">
                <a:latin typeface="Arial" charset="0"/>
                <a:ea typeface="ヒラギノ角ゴ Pro W3"/>
                <a:cs typeface="ヒラギノ角ゴ Pro W3"/>
              </a:rPr>
              <a:pPr defTabSz="94929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500" eaLnBrk="1" hangingPunct="1">
              <a:spcBef>
                <a:spcPct val="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07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01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6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2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79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58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368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62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35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19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Photo Caption: </a:t>
            </a:r>
            <a:r>
              <a:rPr lang="en-US" i="0" dirty="0"/>
              <a:t>Jeanne</a:t>
            </a:r>
            <a:r>
              <a:rPr lang="en-US" i="0" baseline="0" dirty="0"/>
              <a:t> </a:t>
            </a:r>
            <a:r>
              <a:rPr lang="en-US" i="0" baseline="0" dirty="0" err="1"/>
              <a:t>Toungara</a:t>
            </a:r>
            <a:r>
              <a:rPr lang="en-US" i="0" baseline="0" dirty="0"/>
              <a:t>, Associate Professor of History at Howard University, had Fulbright-Hays award to Senegal and </a:t>
            </a:r>
            <a:r>
              <a:rPr lang="en-US" dirty="0"/>
              <a:t>Côte d'Ivoire, where she researched indigenous ideologies and the cultural foundations of contemporary African politics.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17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r>
              <a:rPr lang="en-US" b="0" i="1" dirty="0"/>
              <a:t>Photo</a:t>
            </a:r>
            <a:r>
              <a:rPr lang="en-US" b="0" i="1" baseline="0" dirty="0"/>
              <a:t> Caption: </a:t>
            </a:r>
            <a:r>
              <a:rPr lang="en-US" b="0" i="0" baseline="0" dirty="0" err="1"/>
              <a:t>Okaka</a:t>
            </a:r>
            <a:r>
              <a:rPr lang="en-US" b="0" i="0" baseline="0" dirty="0"/>
              <a:t> </a:t>
            </a:r>
            <a:r>
              <a:rPr lang="en-US" b="0" i="0" baseline="0" dirty="0" err="1"/>
              <a:t>Dokotum</a:t>
            </a:r>
            <a:r>
              <a:rPr lang="en-US" b="0" i="0" baseline="0" dirty="0"/>
              <a:t>, an assistant professor of Literature and chair from </a:t>
            </a:r>
            <a:r>
              <a:rPr lang="en-US" b="0" i="0" baseline="0" dirty="0" err="1"/>
              <a:t>Kyambogo</a:t>
            </a:r>
            <a:r>
              <a:rPr lang="en-US" b="0" i="0" baseline="0" dirty="0"/>
              <a:t> University in Uganda, was a Fulbright Visiting Scholar at Northern Illinois University from 2014-2015. Photographed on his OLF to East Carolina University. </a:t>
            </a:r>
            <a:endParaRPr lang="en-US" b="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5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5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7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5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8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5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98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78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86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B35FB-4425-4B1B-ABF5-DD8CBBC357C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4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3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 bwMode="auto">
          <a:xfrm>
            <a:off x="0" y="2811873"/>
            <a:ext cx="7010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3270542"/>
            <a:ext cx="7948610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rgbClr val="1B518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 AND EMAIL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INSTITUTE OF INTERNATIONAL EDUCATION/CIES</a:t>
            </a:r>
          </a:p>
          <a:p>
            <a:pPr lvl="0"/>
            <a:r>
              <a:rPr lang="en-US" dirty="0"/>
              <a:t>WASHINGTON, D.C.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MONTH DD, YEAR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8446"/>
            <a:ext cx="2412998" cy="75455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93900"/>
            <a:ext cx="8382000" cy="633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7636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ing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46800"/>
            <a:ext cx="9144000" cy="711200"/>
          </a:xfrm>
          <a:prstGeom prst="rect">
            <a:avLst/>
          </a:prstGeom>
          <a:solidFill>
            <a:srgbClr val="676767">
              <a:alpha val="2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 bwMode="auto">
          <a:xfrm>
            <a:off x="0" y="1511300"/>
            <a:ext cx="7010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8"/>
          <p:cNvSpPr>
            <a:spLocks noGrp="1"/>
          </p:cNvSpPr>
          <p:nvPr>
            <p:ph sz="quarter" idx="12"/>
          </p:nvPr>
        </p:nvSpPr>
        <p:spPr>
          <a:xfrm>
            <a:off x="457200" y="1828800"/>
            <a:ext cx="8153400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84D0A"/>
              </a:buClr>
              <a:buFontTx/>
              <a:buBlip>
                <a:blip r:embed="rId4"/>
              </a:buBlip>
              <a:defRPr lang="en-US" sz="20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rgbClr val="C84D0A"/>
              </a:buClr>
              <a:buFontTx/>
              <a:buBlip>
                <a:blip r:embed="rId4"/>
              </a:buBlip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rgbClr val="C84D0A"/>
              </a:buClr>
              <a:defRPr lang="en-US" sz="1800" kern="1200" dirty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1" y="6312562"/>
            <a:ext cx="1295398" cy="405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6261100"/>
            <a:ext cx="2362200" cy="533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6248400"/>
            <a:ext cx="2308860" cy="533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28599"/>
            <a:ext cx="9144000" cy="9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62800" y="76200"/>
            <a:ext cx="19812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r">
              <a:buNone/>
              <a:defRPr sz="1700">
                <a:solidFill>
                  <a:srgbClr val="6767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0400"/>
            <a:ext cx="9144000" cy="863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62000"/>
            <a:ext cx="6705600" cy="596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901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403130"/>
            <a:ext cx="7772400" cy="5356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000" b="0" kern="0" dirty="0" smtClean="0">
                <a:solidFill>
                  <a:srgbClr val="C84D0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533400" y="1257300"/>
            <a:ext cx="7772400" cy="46608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84D0A"/>
              </a:buClr>
              <a:buFontTx/>
              <a:buBlip>
                <a:blip r:embed="rId3"/>
              </a:buBlip>
              <a:defRPr lang="en-US" sz="20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rgbClr val="C84D0A"/>
              </a:buClr>
              <a:buFontTx/>
              <a:buBlip>
                <a:blip r:embed="rId3"/>
              </a:buBlip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rgbClr val="C84D0A"/>
              </a:buClr>
              <a:defRPr lang="en-US" sz="1800" kern="1200" dirty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28599"/>
            <a:ext cx="9144000" cy="9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162800" y="76200"/>
            <a:ext cx="19812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r">
              <a:buNone/>
              <a:defRPr sz="1700">
                <a:solidFill>
                  <a:srgbClr val="6767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146800"/>
            <a:ext cx="9144000" cy="711200"/>
          </a:xfrm>
          <a:prstGeom prst="rect">
            <a:avLst/>
          </a:prstGeom>
          <a:solidFill>
            <a:srgbClr val="676767">
              <a:alpha val="2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1" y="6312562"/>
            <a:ext cx="1295398" cy="4050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6261100"/>
            <a:ext cx="2362200" cy="533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6248400"/>
            <a:ext cx="230886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2633" r="5833" b="44763"/>
          <a:stretch/>
        </p:blipFill>
        <p:spPr>
          <a:xfrm>
            <a:off x="0" y="942226"/>
            <a:ext cx="7620000" cy="20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6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914400"/>
            <a:ext cx="1422400" cy="444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62000"/>
            <a:ext cx="6705600" cy="596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2"/>
          </p:nvPr>
        </p:nvSpPr>
        <p:spPr>
          <a:xfrm>
            <a:off x="457200" y="1981200"/>
            <a:ext cx="7772400" cy="3733800"/>
          </a:xfrm>
          <a:prstGeom prst="rect">
            <a:avLst/>
          </a:prstGeom>
        </p:spPr>
        <p:txBody>
          <a:bodyPr/>
          <a:lstStyle>
            <a:lvl1pPr>
              <a:buClr>
                <a:srgbClr val="C84D0A"/>
              </a:buClr>
              <a:defRPr lang="en-US" sz="20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rgbClr val="C84D0A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C84D0A"/>
              </a:buClr>
              <a:defRPr lang="en-US" sz="1800" kern="1200" dirty="0" smtClean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rgbClr val="C84D0A"/>
              </a:buClr>
              <a:defRPr lang="en-US" sz="1800" kern="1200" dirty="0">
                <a:solidFill>
                  <a:srgbClr val="1B3A6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59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es.org/project-statement-core-fulbright-scholar-program" TargetMode="External"/><Relationship Id="rId13" Type="http://schemas.openxmlformats.org/officeDocument/2006/relationships/image" Target="../media/image21.jpeg"/><Relationship Id="rId3" Type="http://schemas.openxmlformats.org/officeDocument/2006/relationships/hyperlink" Target="http://www.cies.org/" TargetMode="External"/><Relationship Id="rId7" Type="http://schemas.openxmlformats.org/officeDocument/2006/relationships/hyperlink" Target="http://www.cies.org/application-guidelines" TargetMode="External"/><Relationship Id="rId12" Type="http://schemas.openxmlformats.org/officeDocument/2006/relationships/hyperlink" Target="http://www.cies2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ies.org/sites/default/files/documents/application-instructions.pdf" TargetMode="External"/><Relationship Id="rId11" Type="http://schemas.openxmlformats.org/officeDocument/2006/relationships/hyperlink" Target="http://www.cies.org/blog-posts" TargetMode="External"/><Relationship Id="rId5" Type="http://schemas.openxmlformats.org/officeDocument/2006/relationships/hyperlink" Target="http://www.cies.org/application-login" TargetMode="External"/><Relationship Id="rId10" Type="http://schemas.openxmlformats.org/officeDocument/2006/relationships/hyperlink" Target="http://www.cies.org/event-type/webinar-schedule" TargetMode="External"/><Relationship Id="rId4" Type="http://schemas.openxmlformats.org/officeDocument/2006/relationships/hyperlink" Target="http://awards.cies.org/" TargetMode="External"/><Relationship Id="rId9" Type="http://schemas.openxmlformats.org/officeDocument/2006/relationships/hyperlink" Target="http://www.cies.org/project-statement-sample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rawfor@usna.edu" TargetMode="External"/><Relationship Id="rId2" Type="http://schemas.openxmlformats.org/officeDocument/2006/relationships/hyperlink" Target="mailto:bbarrett@usna.edu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es.org/fulbright-scholar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hyperlink" Target="mailto:olf@iie.or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es2.org/s/1064/index.asp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cies.org/program/core-fulbright-us-scholar-program" TargetMode="External"/><Relationship Id="rId5" Type="http://schemas.openxmlformats.org/officeDocument/2006/relationships/hyperlink" Target="cies.org/contact-us" TargetMode="External"/><Relationship Id="rId4" Type="http://schemas.openxmlformats.org/officeDocument/2006/relationships/hyperlink" Target="mailto:scrawfor@usna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a.state.gov/files/bureau/chapter_600_-_3_-_2016_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es.org/letters-invitation-developing-contacts-abroad" TargetMode="External"/><Relationship Id="rId2" Type="http://schemas.openxmlformats.org/officeDocument/2006/relationships/hyperlink" Target="http://www.cies.org/fulbright-scholars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9"/>
          <p:cNvSpPr>
            <a:spLocks noChangeArrowheads="1"/>
          </p:cNvSpPr>
          <p:nvPr/>
        </p:nvSpPr>
        <p:spPr bwMode="auto">
          <a:xfrm>
            <a:off x="-152400" y="-76200"/>
            <a:ext cx="9372600" cy="70866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" name="Picture 3" descr="Fulbright_JPEG_white on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59436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441546"/>
            <a:ext cx="7924800" cy="472854"/>
          </a:xfrm>
        </p:spPr>
        <p:txBody>
          <a:bodyPr/>
          <a:lstStyle/>
          <a:p>
            <a:r>
              <a:rPr lang="en-US" dirty="0"/>
              <a:t>Review Process and Timeline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685800" y="1219200"/>
            <a:ext cx="8382000" cy="685800"/>
            <a:chOff x="685800" y="1219200"/>
            <a:chExt cx="8382000" cy="685800"/>
          </a:xfrm>
        </p:grpSpPr>
        <p:sp>
          <p:nvSpPr>
            <p:cNvPr id="61" name="TextBox 60"/>
            <p:cNvSpPr txBox="1"/>
            <p:nvPr/>
          </p:nvSpPr>
          <p:spPr>
            <a:xfrm>
              <a:off x="685800" y="135249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84D0A"/>
                  </a:solidFill>
                  <a:latin typeface="+mn-lt"/>
                </a:rPr>
                <a:t>AUG.</a:t>
              </a:r>
              <a:endParaRPr lang="en-US" sz="1600" b="1" dirty="0">
                <a:solidFill>
                  <a:srgbClr val="C84D0A"/>
                </a:solidFill>
                <a:latin typeface="+mn-lt"/>
              </a:endParaRPr>
            </a:p>
          </p:txBody>
        </p:sp>
        <p:sp>
          <p:nvSpPr>
            <p:cNvPr id="74" name="Arrow: Chevron 73"/>
            <p:cNvSpPr/>
            <p:nvPr/>
          </p:nvSpPr>
          <p:spPr>
            <a:xfrm>
              <a:off x="1718480" y="1219200"/>
              <a:ext cx="7349320" cy="685800"/>
            </a:xfrm>
            <a:prstGeom prst="chevron">
              <a:avLst/>
            </a:prstGeom>
            <a:solidFill>
              <a:srgbClr val="003554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81283" y="1348849"/>
              <a:ext cx="64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+mn-lt"/>
                </a:rPr>
                <a:t>Program staff conduct technical reviews for completeness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02858" y="2018546"/>
            <a:ext cx="8384274" cy="685800"/>
            <a:chOff x="685800" y="1981200"/>
            <a:chExt cx="8384274" cy="685800"/>
          </a:xfrm>
        </p:grpSpPr>
        <p:sp>
          <p:nvSpPr>
            <p:cNvPr id="63" name="TextBox 62"/>
            <p:cNvSpPr txBox="1"/>
            <p:nvPr/>
          </p:nvSpPr>
          <p:spPr>
            <a:xfrm>
              <a:off x="685800" y="216507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84D0A"/>
                  </a:solidFill>
                  <a:latin typeface="+mn-lt"/>
                </a:rPr>
                <a:t>SEPT.</a:t>
              </a:r>
              <a:endParaRPr lang="en-US" sz="1600" b="1" dirty="0">
                <a:solidFill>
                  <a:srgbClr val="C84D0A"/>
                </a:solidFill>
                <a:latin typeface="+mn-lt"/>
              </a:endParaRPr>
            </a:p>
          </p:txBody>
        </p:sp>
        <p:sp>
          <p:nvSpPr>
            <p:cNvPr id="75" name="Arrow: Chevron 74"/>
            <p:cNvSpPr/>
            <p:nvPr/>
          </p:nvSpPr>
          <p:spPr>
            <a:xfrm>
              <a:off x="1720754" y="1981200"/>
              <a:ext cx="7349320" cy="685800"/>
            </a:xfrm>
            <a:prstGeom prst="chevron">
              <a:avLst/>
            </a:prstGeom>
            <a:solidFill>
              <a:srgbClr val="003554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081283" y="2129879"/>
              <a:ext cx="64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>
                  <a:solidFill>
                    <a:schemeClr val="bg1"/>
                  </a:solidFill>
                  <a:latin typeface="+mn-lt"/>
                </a:rPr>
                <a:t>Discipline-specific committees review applications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28600" y="2824994"/>
            <a:ext cx="8851710" cy="688777"/>
            <a:chOff x="250209" y="2743200"/>
            <a:chExt cx="8851710" cy="688777"/>
          </a:xfrm>
        </p:grpSpPr>
        <p:sp>
          <p:nvSpPr>
            <p:cNvPr id="65" name="TextBox 64"/>
            <p:cNvSpPr txBox="1"/>
            <p:nvPr/>
          </p:nvSpPr>
          <p:spPr>
            <a:xfrm>
              <a:off x="250209" y="2797797"/>
              <a:ext cx="160019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rgbClr val="C84D0A"/>
                  </a:solidFill>
                  <a:latin typeface="+mn-lt"/>
                </a:rPr>
                <a:t>SEPT. –</a:t>
              </a:r>
            </a:p>
            <a:p>
              <a:pPr algn="ctr"/>
              <a:r>
                <a:rPr lang="en-US" sz="1700" b="1" dirty="0">
                  <a:solidFill>
                    <a:srgbClr val="C84D0A"/>
                  </a:solidFill>
                  <a:latin typeface="+mn-lt"/>
                </a:rPr>
                <a:t>EARLY NOV.</a:t>
              </a:r>
            </a:p>
          </p:txBody>
        </p:sp>
        <p:sp>
          <p:nvSpPr>
            <p:cNvPr id="76" name="Arrow: Chevron 75"/>
            <p:cNvSpPr/>
            <p:nvPr/>
          </p:nvSpPr>
          <p:spPr>
            <a:xfrm>
              <a:off x="1752599" y="2746177"/>
              <a:ext cx="7349320" cy="685800"/>
            </a:xfrm>
            <a:prstGeom prst="chevron">
              <a:avLst/>
            </a:prstGeom>
            <a:solidFill>
              <a:srgbClr val="003554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81283" y="2743200"/>
              <a:ext cx="647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+mn-lt"/>
                </a:rPr>
                <a:t>U.S. peer review committees discuss applications for a single geographical region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28600" y="3614549"/>
            <a:ext cx="8873319" cy="709578"/>
            <a:chOff x="228600" y="3491418"/>
            <a:chExt cx="8873319" cy="709578"/>
          </a:xfrm>
        </p:grpSpPr>
        <p:sp>
          <p:nvSpPr>
            <p:cNvPr id="67" name="TextBox 66"/>
            <p:cNvSpPr txBox="1"/>
            <p:nvPr/>
          </p:nvSpPr>
          <p:spPr>
            <a:xfrm>
              <a:off x="228600" y="3683385"/>
              <a:ext cx="1660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84D0A"/>
                  </a:solidFill>
                  <a:latin typeface="+mn-lt"/>
                </a:rPr>
                <a:t>NOV. –  JAN.</a:t>
              </a:r>
              <a:r>
                <a:rPr lang="en-US" b="1" dirty="0">
                  <a:solidFill>
                    <a:schemeClr val="bg1"/>
                  </a:solidFill>
                  <a:latin typeface="+mn-lt"/>
                </a:rPr>
                <a:t>.</a:t>
              </a: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7" name="Arrow: Chevron 76"/>
            <p:cNvSpPr/>
            <p:nvPr/>
          </p:nvSpPr>
          <p:spPr>
            <a:xfrm>
              <a:off x="1752599" y="3491418"/>
              <a:ext cx="7349320" cy="709578"/>
            </a:xfrm>
            <a:prstGeom prst="chevron">
              <a:avLst/>
            </a:prstGeom>
            <a:solidFill>
              <a:srgbClr val="003554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081283" y="3583358"/>
              <a:ext cx="6757917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550" dirty="0">
                  <a:solidFill>
                    <a:schemeClr val="bg1"/>
                  </a:solidFill>
                  <a:latin typeface="+mn-lt"/>
                </a:rPr>
                <a:t>Applicants notified of status - Recommended applications are sent to host countries  and to the J. William Fulbright Foreign Scholarship Board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-15924" y="4423974"/>
            <a:ext cx="9093959" cy="707157"/>
            <a:chOff x="-15924" y="4260574"/>
            <a:chExt cx="9093959" cy="713465"/>
          </a:xfrm>
        </p:grpSpPr>
        <p:sp>
          <p:nvSpPr>
            <p:cNvPr id="69" name="TextBox 68"/>
            <p:cNvSpPr txBox="1"/>
            <p:nvPr/>
          </p:nvSpPr>
          <p:spPr>
            <a:xfrm>
              <a:off x="-15924" y="4432144"/>
              <a:ext cx="2057400" cy="372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84D0A"/>
                  </a:solidFill>
                  <a:latin typeface="+mn-lt"/>
                </a:rPr>
                <a:t>FEB. – MAY</a:t>
              </a:r>
              <a:endParaRPr lang="en-US" sz="1600" b="1" dirty="0">
                <a:solidFill>
                  <a:srgbClr val="C84D0A"/>
                </a:solidFill>
                <a:latin typeface="+mn-lt"/>
              </a:endParaRPr>
            </a:p>
          </p:txBody>
        </p:sp>
        <p:sp>
          <p:nvSpPr>
            <p:cNvPr id="78" name="Arrow: Chevron 77"/>
            <p:cNvSpPr/>
            <p:nvPr/>
          </p:nvSpPr>
          <p:spPr>
            <a:xfrm>
              <a:off x="1728715" y="4260574"/>
              <a:ext cx="7349320" cy="713465"/>
            </a:xfrm>
            <a:prstGeom prst="chevron">
              <a:avLst/>
            </a:prstGeom>
            <a:solidFill>
              <a:srgbClr val="003554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081283" y="4419600"/>
              <a:ext cx="64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>
                  <a:solidFill>
                    <a:schemeClr val="bg1"/>
                  </a:solidFill>
                  <a:latin typeface="+mn-lt"/>
                </a:rPr>
                <a:t>Grantees notified of final approvals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8099" y="5234330"/>
            <a:ext cx="9022877" cy="706514"/>
            <a:chOff x="79042" y="5052432"/>
            <a:chExt cx="9022877" cy="706514"/>
          </a:xfrm>
        </p:grpSpPr>
        <p:sp>
          <p:nvSpPr>
            <p:cNvPr id="73" name="TextBox 72"/>
            <p:cNvSpPr txBox="1"/>
            <p:nvPr/>
          </p:nvSpPr>
          <p:spPr>
            <a:xfrm>
              <a:off x="79042" y="5235954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84D0A"/>
                  </a:solidFill>
                  <a:latin typeface="+mn-lt"/>
                </a:rPr>
                <a:t>MAY – JUNE</a:t>
              </a:r>
              <a:endParaRPr lang="en-US" sz="1600" b="1" dirty="0">
                <a:solidFill>
                  <a:srgbClr val="C84D0A"/>
                </a:solidFill>
                <a:latin typeface="+mn-lt"/>
              </a:endParaRPr>
            </a:p>
          </p:txBody>
        </p:sp>
        <p:sp>
          <p:nvSpPr>
            <p:cNvPr id="79" name="Arrow: Chevron 78"/>
            <p:cNvSpPr/>
            <p:nvPr/>
          </p:nvSpPr>
          <p:spPr>
            <a:xfrm>
              <a:off x="1752599" y="5052432"/>
              <a:ext cx="7349320" cy="706514"/>
            </a:xfrm>
            <a:prstGeom prst="chevron">
              <a:avLst/>
            </a:prstGeom>
            <a:solidFill>
              <a:srgbClr val="003554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082419" y="5231380"/>
              <a:ext cx="34730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>
                  <a:solidFill>
                    <a:schemeClr val="bg1"/>
                  </a:solidFill>
                  <a:latin typeface="+mn-lt"/>
                </a:rPr>
                <a:t>Grant packets sent to grantees</a:t>
              </a:r>
            </a:p>
          </p:txBody>
        </p:sp>
      </p:grpSp>
      <p:sp>
        <p:nvSpPr>
          <p:cNvPr id="3" name="Arrow: Pentagon 2"/>
          <p:cNvSpPr/>
          <p:nvPr/>
        </p:nvSpPr>
        <p:spPr>
          <a:xfrm>
            <a:off x="97808" y="1219200"/>
            <a:ext cx="8963167" cy="678698"/>
          </a:xfrm>
          <a:prstGeom prst="homePlate">
            <a:avLst/>
          </a:prstGeom>
          <a:noFill/>
          <a:ln>
            <a:solidFill>
              <a:srgbClr val="1B3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Pentagon 34"/>
          <p:cNvSpPr/>
          <p:nvPr/>
        </p:nvSpPr>
        <p:spPr>
          <a:xfrm>
            <a:off x="97242" y="2018993"/>
            <a:ext cx="2000532" cy="675491"/>
          </a:xfrm>
          <a:prstGeom prst="homePlate">
            <a:avLst/>
          </a:prstGeom>
          <a:noFill/>
          <a:ln>
            <a:solidFill>
              <a:srgbClr val="1B3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Pentagon 33"/>
          <p:cNvSpPr/>
          <p:nvPr/>
        </p:nvSpPr>
        <p:spPr>
          <a:xfrm>
            <a:off x="97809" y="2828966"/>
            <a:ext cx="2000532" cy="675491"/>
          </a:xfrm>
          <a:prstGeom prst="homePlate">
            <a:avLst/>
          </a:prstGeom>
          <a:noFill/>
          <a:ln>
            <a:solidFill>
              <a:srgbClr val="1B3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Pentagon 35"/>
          <p:cNvSpPr/>
          <p:nvPr/>
        </p:nvSpPr>
        <p:spPr>
          <a:xfrm>
            <a:off x="99000" y="3614549"/>
            <a:ext cx="8988132" cy="709578"/>
          </a:xfrm>
          <a:prstGeom prst="homePlate">
            <a:avLst/>
          </a:prstGeom>
          <a:noFill/>
          <a:ln>
            <a:solidFill>
              <a:srgbClr val="1B3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Pentagon 36"/>
          <p:cNvSpPr/>
          <p:nvPr/>
        </p:nvSpPr>
        <p:spPr>
          <a:xfrm>
            <a:off x="99000" y="4422954"/>
            <a:ext cx="8961976" cy="708177"/>
          </a:xfrm>
          <a:prstGeom prst="homePlate">
            <a:avLst/>
          </a:prstGeom>
          <a:noFill/>
          <a:ln>
            <a:solidFill>
              <a:srgbClr val="1B3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Pentagon 37"/>
          <p:cNvSpPr/>
          <p:nvPr/>
        </p:nvSpPr>
        <p:spPr>
          <a:xfrm>
            <a:off x="99000" y="5234330"/>
            <a:ext cx="8961976" cy="701359"/>
          </a:xfrm>
          <a:prstGeom prst="homePlate">
            <a:avLst/>
          </a:prstGeom>
          <a:noFill/>
          <a:ln>
            <a:solidFill>
              <a:srgbClr val="1B3A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67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Upcoming Fulbright Webinars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33400" y="1401762"/>
            <a:ext cx="7772400" cy="43719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dirty="0" smtClean="0"/>
              <a:t>U.S Scholar Program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8296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Fulbright Legacy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33400" y="1397330"/>
            <a:ext cx="5029200" cy="4393870"/>
          </a:xfrm>
        </p:spPr>
        <p:txBody>
          <a:bodyPr/>
          <a:lstStyle/>
          <a:p>
            <a:pPr lvl="0"/>
            <a:r>
              <a:rPr lang="en-US" dirty="0"/>
              <a:t>Established 1946 to expand and strengthen the relationships between the people of the United States and citizens of the rest of the world</a:t>
            </a:r>
          </a:p>
          <a:p>
            <a:pPr lvl="0"/>
            <a:r>
              <a:rPr lang="en-US" dirty="0"/>
              <a:t>Sponsored by U.S. Department of State’s Bureau of Educational and Cultural Affairs</a:t>
            </a:r>
          </a:p>
          <a:p>
            <a:r>
              <a:rPr lang="en-US" dirty="0"/>
              <a:t>Administered by the Institute of International Education’s Council for International Exchange of Scholars (CIES)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91400" y="76200"/>
            <a:ext cx="1752600" cy="381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40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5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386831"/>
            <a:ext cx="7772400" cy="661141"/>
          </a:xfrm>
        </p:spPr>
        <p:txBody>
          <a:bodyPr/>
          <a:lstStyle/>
          <a:p>
            <a:r>
              <a:rPr lang="en-US" dirty="0"/>
              <a:t>Fulbright in Numbers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91400" y="76200"/>
            <a:ext cx="1752600" cy="381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358603"/>
            <a:ext cx="1484870" cy="4395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5470" y="1339775"/>
            <a:ext cx="2057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E3452F"/>
                </a:solidFill>
                <a:latin typeface="+mj-lt"/>
              </a:rPr>
              <a:t>370,000+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sz="1600" dirty="0" err="1">
                <a:solidFill>
                  <a:srgbClr val="1B3A60"/>
                </a:solidFill>
                <a:latin typeface="+mj-lt"/>
              </a:rPr>
              <a:t>Fulbrights</a:t>
            </a:r>
            <a:r>
              <a:rPr lang="en-US" sz="1600" dirty="0">
                <a:solidFill>
                  <a:srgbClr val="1B3A60"/>
                </a:solidFill>
                <a:latin typeface="+mj-lt"/>
              </a:rPr>
              <a:t> awarded</a:t>
            </a:r>
            <a:br>
              <a:rPr lang="en-US" sz="1600" dirty="0">
                <a:solidFill>
                  <a:srgbClr val="1B3A60"/>
                </a:solidFill>
                <a:latin typeface="+mj-lt"/>
              </a:rPr>
            </a:br>
            <a:r>
              <a:rPr lang="en-US" sz="1600" dirty="0">
                <a:solidFill>
                  <a:srgbClr val="1B3A60"/>
                </a:solidFill>
                <a:latin typeface="+mj-lt"/>
              </a:rPr>
              <a:t>since 1946 </a:t>
            </a:r>
            <a:r>
              <a:rPr lang="en-US" sz="300" dirty="0">
                <a:solidFill>
                  <a:srgbClr val="1B3A60"/>
                </a:solidFill>
                <a:latin typeface="+mj-lt"/>
              </a:rPr>
              <a:t/>
            </a:r>
            <a:br>
              <a:rPr lang="en-US" sz="300" dirty="0">
                <a:solidFill>
                  <a:srgbClr val="1B3A60"/>
                </a:solidFill>
                <a:latin typeface="+mj-lt"/>
              </a:rPr>
            </a:br>
            <a:r>
              <a:rPr lang="en-US" sz="300" dirty="0">
                <a:solidFill>
                  <a:srgbClr val="1B3A60"/>
                </a:solidFill>
                <a:latin typeface="+mj-lt"/>
              </a:rPr>
              <a:t/>
            </a:r>
            <a:br>
              <a:rPr lang="en-US" sz="300" dirty="0">
                <a:solidFill>
                  <a:srgbClr val="1B3A60"/>
                </a:solidFill>
                <a:latin typeface="+mj-lt"/>
              </a:rPr>
            </a:br>
            <a:r>
              <a:rPr lang="en-US" sz="300" dirty="0">
                <a:solidFill>
                  <a:srgbClr val="1B3A60"/>
                </a:solidFill>
                <a:latin typeface="+mj-lt"/>
              </a:rPr>
              <a:t/>
            </a:r>
            <a:br>
              <a:rPr lang="en-US" sz="300" dirty="0">
                <a:solidFill>
                  <a:srgbClr val="1B3A60"/>
                </a:solidFill>
                <a:latin typeface="+mj-lt"/>
              </a:rPr>
            </a:br>
            <a:r>
              <a:rPr lang="en-US" sz="300" dirty="0">
                <a:solidFill>
                  <a:srgbClr val="1B3A60"/>
                </a:solidFill>
                <a:latin typeface="+mj-lt"/>
              </a:rPr>
              <a:t/>
            </a:r>
            <a:br>
              <a:rPr lang="en-US" sz="300" dirty="0">
                <a:solidFill>
                  <a:srgbClr val="1B3A60"/>
                </a:solidFill>
                <a:latin typeface="+mj-lt"/>
              </a:rPr>
            </a:br>
            <a:r>
              <a:rPr lang="en-US" sz="300" dirty="0">
                <a:solidFill>
                  <a:srgbClr val="1B3A60"/>
                </a:solidFill>
                <a:latin typeface="+mj-lt"/>
              </a:rPr>
              <a:t/>
            </a:r>
            <a:br>
              <a:rPr lang="en-US" sz="300" dirty="0">
                <a:solidFill>
                  <a:srgbClr val="1B3A60"/>
                </a:solidFill>
                <a:latin typeface="+mj-lt"/>
              </a:rPr>
            </a:br>
            <a:r>
              <a:rPr lang="en-US" sz="2500" b="1" dirty="0">
                <a:solidFill>
                  <a:srgbClr val="E3452F"/>
                </a:solidFill>
                <a:latin typeface="+mj-lt"/>
              </a:rPr>
              <a:t>800</a:t>
            </a:r>
          </a:p>
          <a:p>
            <a:r>
              <a:rPr lang="en-US" sz="1600" dirty="0">
                <a:solidFill>
                  <a:srgbClr val="1B3A60"/>
                </a:solidFill>
                <a:latin typeface="+mj-lt"/>
              </a:rPr>
              <a:t>U.S. Scholar </a:t>
            </a:r>
            <a:br>
              <a:rPr lang="en-US" sz="1600" dirty="0">
                <a:solidFill>
                  <a:srgbClr val="1B3A60"/>
                </a:solidFill>
                <a:latin typeface="+mj-lt"/>
              </a:rPr>
            </a:br>
            <a:r>
              <a:rPr lang="en-US" sz="1600" dirty="0">
                <a:solidFill>
                  <a:srgbClr val="1B3A60"/>
                </a:solidFill>
                <a:latin typeface="+mj-lt"/>
              </a:rPr>
              <a:t>grants annually</a:t>
            </a:r>
          </a:p>
          <a:p>
            <a:endParaRPr lang="en-US" sz="1600" dirty="0">
              <a:solidFill>
                <a:srgbClr val="1B3A60"/>
              </a:solidFill>
              <a:latin typeface="+mj-lt"/>
            </a:endParaRPr>
          </a:p>
          <a:p>
            <a:r>
              <a:rPr lang="en-US" sz="2500" b="1" dirty="0">
                <a:solidFill>
                  <a:srgbClr val="E3452F"/>
                </a:solidFill>
                <a:latin typeface="+mj-lt"/>
              </a:rPr>
              <a:t>160</a:t>
            </a:r>
          </a:p>
          <a:p>
            <a:r>
              <a:rPr lang="en-US" sz="1600" dirty="0">
                <a:solidFill>
                  <a:srgbClr val="1B3A60"/>
                </a:solidFill>
                <a:latin typeface="+mj-lt"/>
              </a:rPr>
              <a:t>Participants</a:t>
            </a:r>
            <a:br>
              <a:rPr lang="en-US" sz="1600" dirty="0">
                <a:solidFill>
                  <a:srgbClr val="1B3A60"/>
                </a:solidFill>
                <a:latin typeface="+mj-lt"/>
              </a:rPr>
            </a:br>
            <a:r>
              <a:rPr lang="en-US" sz="1600" dirty="0">
                <a:solidFill>
                  <a:srgbClr val="1B3A60"/>
                </a:solidFill>
                <a:latin typeface="+mj-lt"/>
              </a:rPr>
              <a:t>countries</a:t>
            </a:r>
          </a:p>
          <a:p>
            <a:endParaRPr lang="en-US" sz="1600" dirty="0">
              <a:solidFill>
                <a:srgbClr val="1B3A60"/>
              </a:solidFill>
              <a:latin typeface="+mj-lt"/>
            </a:endParaRPr>
          </a:p>
          <a:p>
            <a:r>
              <a:rPr lang="en-US" sz="2500" b="1" dirty="0">
                <a:solidFill>
                  <a:srgbClr val="E3452F"/>
                </a:solidFill>
                <a:latin typeface="+mj-lt"/>
              </a:rPr>
              <a:t>82</a:t>
            </a:r>
          </a:p>
          <a:p>
            <a:r>
              <a:rPr lang="en-US" sz="1600" dirty="0">
                <a:solidFill>
                  <a:srgbClr val="1B3A60"/>
                </a:solidFill>
                <a:latin typeface="+mj-lt"/>
              </a:rPr>
              <a:t>Pulitzer Prize </a:t>
            </a:r>
            <a:br>
              <a:rPr lang="en-US" sz="1600" dirty="0">
                <a:solidFill>
                  <a:srgbClr val="1B3A60"/>
                </a:solidFill>
                <a:latin typeface="+mj-lt"/>
              </a:rPr>
            </a:br>
            <a:r>
              <a:rPr lang="en-US" sz="1600" dirty="0">
                <a:solidFill>
                  <a:srgbClr val="1B3A60"/>
                </a:solidFill>
                <a:latin typeface="+mj-lt"/>
              </a:rPr>
              <a:t>recipients 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1470" y="1395760"/>
            <a:ext cx="1256270" cy="4395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3070" y="1332906"/>
            <a:ext cx="2286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E3452F"/>
                </a:solidFill>
                <a:latin typeface="+mj-lt"/>
              </a:rPr>
              <a:t>58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sz="1600" dirty="0">
                <a:solidFill>
                  <a:srgbClr val="1B3A60"/>
                </a:solidFill>
                <a:latin typeface="+mj-lt"/>
              </a:rPr>
              <a:t>Nobel </a:t>
            </a:r>
            <a:br>
              <a:rPr lang="en-US" sz="1600" dirty="0">
                <a:solidFill>
                  <a:srgbClr val="1B3A60"/>
                </a:solidFill>
                <a:latin typeface="+mj-lt"/>
              </a:rPr>
            </a:br>
            <a:r>
              <a:rPr lang="en-US" sz="1600" dirty="0">
                <a:solidFill>
                  <a:srgbClr val="1B3A60"/>
                </a:solidFill>
                <a:latin typeface="+mj-lt"/>
              </a:rPr>
              <a:t>Laureates</a:t>
            </a:r>
            <a:r>
              <a:rPr lang="en-US" sz="300" dirty="0">
                <a:solidFill>
                  <a:srgbClr val="1B3A60"/>
                </a:solidFill>
                <a:latin typeface="+mj-lt"/>
              </a:rPr>
              <a:t/>
            </a:r>
            <a:br>
              <a:rPr lang="en-US" sz="300" dirty="0">
                <a:solidFill>
                  <a:srgbClr val="1B3A60"/>
                </a:solidFill>
                <a:latin typeface="+mj-lt"/>
              </a:rPr>
            </a:br>
            <a:r>
              <a:rPr lang="en-US" sz="300" dirty="0">
                <a:solidFill>
                  <a:srgbClr val="1B3A60"/>
                </a:solidFill>
                <a:latin typeface="+mj-lt"/>
              </a:rPr>
              <a:t/>
            </a:r>
            <a:br>
              <a:rPr lang="en-US" sz="300" dirty="0">
                <a:solidFill>
                  <a:srgbClr val="1B3A60"/>
                </a:solidFill>
                <a:latin typeface="+mj-lt"/>
              </a:rPr>
            </a:br>
            <a:r>
              <a:rPr lang="en-US" sz="300" dirty="0">
                <a:solidFill>
                  <a:srgbClr val="1B3A60"/>
                </a:solidFill>
                <a:latin typeface="+mj-lt"/>
              </a:rPr>
              <a:t/>
            </a:r>
            <a:br>
              <a:rPr lang="en-US" sz="300" dirty="0">
                <a:solidFill>
                  <a:srgbClr val="1B3A60"/>
                </a:solidFill>
                <a:latin typeface="+mj-lt"/>
              </a:rPr>
            </a:br>
            <a:r>
              <a:rPr lang="en-US" sz="300" dirty="0">
                <a:solidFill>
                  <a:srgbClr val="1B3A60"/>
                </a:solidFill>
                <a:latin typeface="+mj-lt"/>
              </a:rPr>
              <a:t/>
            </a:r>
            <a:br>
              <a:rPr lang="en-US" sz="300" dirty="0">
                <a:solidFill>
                  <a:srgbClr val="1B3A60"/>
                </a:solidFill>
                <a:latin typeface="+mj-lt"/>
              </a:rPr>
            </a:br>
            <a:r>
              <a:rPr lang="en-US" sz="300" dirty="0">
                <a:solidFill>
                  <a:srgbClr val="1B3A60"/>
                </a:solidFill>
                <a:latin typeface="+mj-lt"/>
              </a:rPr>
              <a:t/>
            </a:r>
            <a:br>
              <a:rPr lang="en-US" sz="300" dirty="0">
                <a:solidFill>
                  <a:srgbClr val="1B3A60"/>
                </a:solidFill>
                <a:latin typeface="+mj-lt"/>
              </a:rPr>
            </a:br>
            <a:r>
              <a:rPr lang="en-US" sz="2500" b="1" dirty="0">
                <a:solidFill>
                  <a:srgbClr val="E3452F"/>
                </a:solidFill>
                <a:latin typeface="+mj-lt"/>
              </a:rPr>
              <a:t>33</a:t>
            </a:r>
          </a:p>
          <a:p>
            <a:r>
              <a:rPr lang="en-US" sz="1600" dirty="0">
                <a:solidFill>
                  <a:srgbClr val="1B3A60"/>
                </a:solidFill>
                <a:latin typeface="+mj-lt"/>
              </a:rPr>
              <a:t>Heads of State or</a:t>
            </a:r>
            <a:br>
              <a:rPr lang="en-US" sz="1600" dirty="0">
                <a:solidFill>
                  <a:srgbClr val="1B3A60"/>
                </a:solidFill>
                <a:latin typeface="+mj-lt"/>
              </a:rPr>
            </a:br>
            <a:r>
              <a:rPr lang="en-US" sz="1600" dirty="0">
                <a:solidFill>
                  <a:srgbClr val="1B3A60"/>
                </a:solidFill>
                <a:latin typeface="+mj-lt"/>
              </a:rPr>
              <a:t>Government</a:t>
            </a:r>
          </a:p>
          <a:p>
            <a:endParaRPr lang="en-US" sz="1600" dirty="0">
              <a:solidFill>
                <a:srgbClr val="1B3A60"/>
              </a:solidFill>
              <a:latin typeface="+mj-lt"/>
            </a:endParaRPr>
          </a:p>
          <a:p>
            <a:r>
              <a:rPr lang="en-US" sz="2500" b="1" dirty="0">
                <a:solidFill>
                  <a:srgbClr val="E3452F"/>
                </a:solidFill>
                <a:latin typeface="+mj-lt"/>
              </a:rPr>
              <a:t>31</a:t>
            </a:r>
          </a:p>
          <a:p>
            <a:r>
              <a:rPr lang="en-US" sz="1600" dirty="0">
                <a:solidFill>
                  <a:srgbClr val="1B3A60"/>
                </a:solidFill>
                <a:latin typeface="+mj-lt"/>
              </a:rPr>
              <a:t>MacArthur</a:t>
            </a:r>
            <a:br>
              <a:rPr lang="en-US" sz="1600" dirty="0">
                <a:solidFill>
                  <a:srgbClr val="1B3A60"/>
                </a:solidFill>
                <a:latin typeface="+mj-lt"/>
              </a:rPr>
            </a:br>
            <a:r>
              <a:rPr lang="en-US" sz="1600" dirty="0">
                <a:solidFill>
                  <a:srgbClr val="1B3A60"/>
                </a:solidFill>
                <a:latin typeface="+mj-lt"/>
              </a:rPr>
              <a:t>Fellows</a:t>
            </a:r>
          </a:p>
          <a:p>
            <a:endParaRPr lang="en-US" sz="1600" dirty="0">
              <a:solidFill>
                <a:srgbClr val="1B3A60"/>
              </a:solidFill>
              <a:latin typeface="+mj-lt"/>
            </a:endParaRPr>
          </a:p>
          <a:p>
            <a:r>
              <a:rPr lang="en-US" sz="2500" b="1" dirty="0">
                <a:solidFill>
                  <a:srgbClr val="E3452F"/>
                </a:solidFill>
                <a:latin typeface="+mj-lt"/>
              </a:rPr>
              <a:t>16</a:t>
            </a:r>
          </a:p>
          <a:p>
            <a:r>
              <a:rPr lang="en-US" sz="1600" dirty="0">
                <a:solidFill>
                  <a:srgbClr val="1B3A60"/>
                </a:solidFill>
                <a:latin typeface="+mj-lt"/>
              </a:rPr>
              <a:t>Presidential Medal of</a:t>
            </a:r>
            <a:br>
              <a:rPr lang="en-US" sz="1600" dirty="0">
                <a:solidFill>
                  <a:srgbClr val="1B3A60"/>
                </a:solidFill>
                <a:latin typeface="+mj-lt"/>
              </a:rPr>
            </a:br>
            <a:r>
              <a:rPr lang="en-US" sz="1600" dirty="0">
                <a:solidFill>
                  <a:srgbClr val="1B3A60"/>
                </a:solidFill>
                <a:latin typeface="+mj-lt"/>
              </a:rPr>
              <a:t>Freedom recipients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60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0000">
            <a:off x="5188611" y="2444942"/>
            <a:ext cx="1986607" cy="201303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 rot="5400000">
            <a:off x="6895288" y="2643543"/>
            <a:ext cx="238317" cy="192572"/>
            <a:chOff x="933450" y="2017228"/>
            <a:chExt cx="238317" cy="192572"/>
          </a:xfrm>
        </p:grpSpPr>
        <p:cxnSp>
          <p:nvCxnSpPr>
            <p:cNvPr id="17" name="Straight Connector 16"/>
            <p:cNvCxnSpPr/>
            <p:nvPr/>
          </p:nvCxnSpPr>
          <p:spPr>
            <a:xfrm rot="16200000" flipH="1">
              <a:off x="1052609" y="1902337"/>
              <a:ext cx="0" cy="23831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161032" y="2017228"/>
              <a:ext cx="0" cy="19257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flipV="1">
            <a:off x="5557920" y="4286227"/>
            <a:ext cx="183482" cy="126870"/>
            <a:chOff x="933450" y="2017228"/>
            <a:chExt cx="238317" cy="192572"/>
          </a:xfrm>
        </p:grpSpPr>
        <p:cxnSp>
          <p:nvCxnSpPr>
            <p:cNvPr id="20" name="Straight Connector 19"/>
            <p:cNvCxnSpPr/>
            <p:nvPr/>
          </p:nvCxnSpPr>
          <p:spPr>
            <a:xfrm rot="16200000" flipH="1">
              <a:off x="1052609" y="1902337"/>
              <a:ext cx="0" cy="23831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161032" y="2017228"/>
              <a:ext cx="0" cy="19257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4800" y="1371600"/>
            <a:ext cx="8458199" cy="462279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Supports teaching and/or research activity for three to 12 months</a:t>
            </a:r>
          </a:p>
          <a:p>
            <a:pPr>
              <a:spcBef>
                <a:spcPts val="1800"/>
              </a:spcBef>
            </a:pPr>
            <a:r>
              <a:rPr lang="en-US" dirty="0"/>
              <a:t>Programs active in +125 countries for faculty, administrators and professionals</a:t>
            </a:r>
          </a:p>
          <a:p>
            <a:pPr>
              <a:spcBef>
                <a:spcPts val="1800"/>
              </a:spcBef>
            </a:pPr>
            <a:r>
              <a:rPr lang="en-US" dirty="0"/>
              <a:t>Open to all disciplines</a:t>
            </a:r>
          </a:p>
          <a:p>
            <a:pPr>
              <a:spcBef>
                <a:spcPts val="1800"/>
              </a:spcBef>
            </a:pPr>
            <a:r>
              <a:rPr lang="en-US" dirty="0"/>
              <a:t>Apply to specific award with </a:t>
            </a:r>
            <a:br>
              <a:rPr lang="en-US" dirty="0"/>
            </a:br>
            <a:r>
              <a:rPr lang="en-US" dirty="0"/>
              <a:t>proposed project</a:t>
            </a:r>
          </a:p>
          <a:p>
            <a:pPr>
              <a:spcBef>
                <a:spcPts val="1800"/>
              </a:spcBef>
            </a:pPr>
            <a:r>
              <a:rPr lang="en-US" dirty="0"/>
              <a:t>Application deadline: </a:t>
            </a:r>
            <a:r>
              <a:rPr lang="en-US" b="1" dirty="0">
                <a:solidFill>
                  <a:srgbClr val="C84D0A"/>
                </a:solidFill>
              </a:rPr>
              <a:t>August 1</a:t>
            </a:r>
          </a:p>
          <a:p>
            <a:pPr>
              <a:spcBef>
                <a:spcPts val="1800"/>
              </a:spcBef>
            </a:pPr>
            <a:r>
              <a:rPr lang="en-US" dirty="0"/>
              <a:t>Most hosts are higher education institutions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Eligible hosts vary by award, may include universities, research centers, institutes, laboratories, government offices, museums, etc.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19602" y="2500700"/>
            <a:ext cx="238317" cy="192572"/>
            <a:chOff x="933450" y="2017228"/>
            <a:chExt cx="238317" cy="192572"/>
          </a:xfrm>
        </p:grpSpPr>
        <p:cxnSp>
          <p:nvCxnSpPr>
            <p:cNvPr id="10" name="Straight Connector 9"/>
            <p:cNvCxnSpPr/>
            <p:nvPr/>
          </p:nvCxnSpPr>
          <p:spPr>
            <a:xfrm rot="16200000" flipH="1">
              <a:off x="1052609" y="1902337"/>
              <a:ext cx="0" cy="23831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161032" y="2017228"/>
              <a:ext cx="0" cy="19257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887325" y="2388887"/>
            <a:ext cx="57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+mj-lt"/>
              </a:rPr>
              <a:t>21%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416883"/>
            <a:ext cx="7772400" cy="601037"/>
          </a:xfrm>
        </p:spPr>
        <p:txBody>
          <a:bodyPr/>
          <a:lstStyle/>
          <a:p>
            <a:r>
              <a:rPr lang="en-US" dirty="0"/>
              <a:t>Core Fulbright U.S. Scholar Program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77000" y="76200"/>
            <a:ext cx="26670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/>
          <a:stretch/>
        </p:blipFill>
        <p:spPr>
          <a:xfrm>
            <a:off x="7360680" y="2438230"/>
            <a:ext cx="1617255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9661" y="3091297"/>
            <a:ext cx="10528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+mj-lt"/>
              </a:rPr>
              <a:t>Percentage of Scholars</a:t>
            </a:r>
            <a:br>
              <a:rPr lang="en-US" sz="1200" b="1" dirty="0">
                <a:solidFill>
                  <a:schemeClr val="tx2"/>
                </a:solidFill>
                <a:latin typeface="+mj-lt"/>
              </a:rPr>
            </a:br>
            <a:endParaRPr lang="en-US" sz="700" b="1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+mj-lt"/>
              </a:rPr>
              <a:t>2016-2017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8896" y="2362200"/>
            <a:ext cx="724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+mj-lt"/>
              </a:rPr>
              <a:t>41%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2180" y="4239284"/>
            <a:ext cx="503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+mj-lt"/>
              </a:rPr>
              <a:t>38%</a:t>
            </a:r>
          </a:p>
        </p:txBody>
      </p:sp>
    </p:spTree>
    <p:extLst>
      <p:ext uri="{BB962C8B-B14F-4D97-AF65-F5344CB8AC3E}">
        <p14:creationId xmlns:p14="http://schemas.microsoft.com/office/powerpoint/2010/main" val="98731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Fulbright that Works for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77000" y="84576"/>
            <a:ext cx="2667000" cy="372624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368" y="1676400"/>
            <a:ext cx="3445232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4800" y="1206501"/>
            <a:ext cx="8229600" cy="46608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Time Considerations: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Flex option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Allows multiple visits over two years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Available in 63 countries and 2 world </a:t>
            </a:r>
          </a:p>
          <a:p>
            <a:pPr marL="1371600" lvl="3" indent="0">
              <a:spcBef>
                <a:spcPts val="600"/>
              </a:spcBef>
              <a:buNone/>
            </a:pPr>
            <a:r>
              <a:rPr lang="en-US" dirty="0"/>
              <a:t>areas</a:t>
            </a:r>
          </a:p>
          <a:p>
            <a:pPr>
              <a:spcBef>
                <a:spcPts val="1200"/>
              </a:spcBef>
            </a:pPr>
            <a:r>
              <a:rPr lang="en-US" dirty="0"/>
              <a:t>Awards throughout your career</a:t>
            </a:r>
            <a:r>
              <a:rPr lang="en-US" sz="2200" dirty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Postdoctoral awards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Early Career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Distinguished Chair 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Home university affiliation is not required, applications from artists and professionals, independent and emeriti scholars are welcomed!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381000"/>
            <a:ext cx="7924800" cy="486924"/>
          </a:xfrm>
        </p:spPr>
        <p:txBody>
          <a:bodyPr/>
          <a:lstStyle/>
          <a:p>
            <a:r>
              <a:rPr lang="en-US" dirty="0"/>
              <a:t>Application 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28600" y="1219200"/>
            <a:ext cx="5867400" cy="44196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1800" dirty="0">
                <a:solidFill>
                  <a:srgbClr val="1B5187"/>
                </a:solidFill>
                <a:hlinkClick r:id="rId3"/>
              </a:rPr>
              <a:t>Fulbright Scholar Program website</a:t>
            </a:r>
            <a:r>
              <a:rPr lang="en-US" sz="1800" dirty="0"/>
              <a:t> and </a:t>
            </a:r>
            <a:r>
              <a:rPr lang="en-US" sz="1800" dirty="0">
                <a:hlinkClick r:id="rId4"/>
              </a:rPr>
              <a:t>Catalog of Awards </a:t>
            </a:r>
            <a:r>
              <a:rPr lang="en-US" sz="1800" dirty="0"/>
              <a:t> </a:t>
            </a:r>
          </a:p>
          <a:p>
            <a:pPr>
              <a:spcBef>
                <a:spcPts val="2400"/>
              </a:spcBef>
            </a:pPr>
            <a:r>
              <a:rPr lang="en-US" sz="1800" dirty="0">
                <a:solidFill>
                  <a:srgbClr val="1B5187"/>
                </a:solidFill>
                <a:hlinkClick r:id="rId5"/>
              </a:rPr>
              <a:t>Application</a:t>
            </a:r>
            <a:r>
              <a:rPr lang="en-US" sz="1800" dirty="0">
                <a:solidFill>
                  <a:srgbClr val="1B5187"/>
                </a:solidFill>
              </a:rPr>
              <a:t> and </a:t>
            </a:r>
            <a:br>
              <a:rPr lang="en-US" sz="1800" dirty="0">
                <a:solidFill>
                  <a:srgbClr val="1B5187"/>
                </a:solidFill>
              </a:rPr>
            </a:br>
            <a:r>
              <a:rPr lang="en-US" sz="1800" dirty="0">
                <a:solidFill>
                  <a:srgbClr val="1B5187"/>
                </a:solidFill>
                <a:hlinkClick r:id="rId6"/>
              </a:rPr>
              <a:t>Application Instructions</a:t>
            </a:r>
            <a:endParaRPr lang="en-US" sz="1800" dirty="0"/>
          </a:p>
          <a:p>
            <a:pPr>
              <a:spcBef>
                <a:spcPts val="2400"/>
              </a:spcBef>
            </a:pPr>
            <a:r>
              <a:rPr lang="en-US" sz="1800" dirty="0">
                <a:solidFill>
                  <a:srgbClr val="1B5187"/>
                </a:solidFill>
                <a:hlinkClick r:id="rId7"/>
              </a:rPr>
              <a:t>Application Guidelines</a:t>
            </a:r>
            <a:r>
              <a:rPr lang="en-US" sz="1800" dirty="0">
                <a:solidFill>
                  <a:srgbClr val="1B5187"/>
                </a:solidFill>
              </a:rPr>
              <a:t>, </a:t>
            </a:r>
            <a:br>
              <a:rPr lang="en-US" sz="1800" dirty="0">
                <a:solidFill>
                  <a:srgbClr val="1B5187"/>
                </a:solidFill>
              </a:rPr>
            </a:br>
            <a:r>
              <a:rPr lang="en-US" sz="1800" dirty="0">
                <a:solidFill>
                  <a:srgbClr val="1B5187"/>
                </a:solidFill>
                <a:hlinkClick r:id="rId8"/>
              </a:rPr>
              <a:t>Project Statement Guidance</a:t>
            </a:r>
            <a:r>
              <a:rPr lang="en-US" sz="1800" dirty="0">
                <a:solidFill>
                  <a:srgbClr val="1B5187"/>
                </a:solidFill>
              </a:rPr>
              <a:t> </a:t>
            </a:r>
            <a:br>
              <a:rPr lang="en-US" sz="1800" dirty="0">
                <a:solidFill>
                  <a:srgbClr val="1B5187"/>
                </a:solidFill>
              </a:rPr>
            </a:br>
            <a:r>
              <a:rPr lang="en-US" sz="1800" dirty="0">
                <a:solidFill>
                  <a:srgbClr val="1B5187"/>
                </a:solidFill>
              </a:rPr>
              <a:t>and </a:t>
            </a:r>
            <a:r>
              <a:rPr lang="en-US" sz="1800" dirty="0">
                <a:solidFill>
                  <a:srgbClr val="1B5187"/>
                </a:solidFill>
                <a:hlinkClick r:id="rId9"/>
              </a:rPr>
              <a:t>Samples</a:t>
            </a:r>
            <a:endParaRPr lang="en-US" sz="1800" dirty="0">
              <a:solidFill>
                <a:srgbClr val="1B5187"/>
              </a:solidFill>
            </a:endParaRPr>
          </a:p>
          <a:p>
            <a:pPr>
              <a:spcBef>
                <a:spcPts val="2400"/>
              </a:spcBef>
            </a:pPr>
            <a:r>
              <a:rPr lang="en-US" sz="1800" dirty="0">
                <a:hlinkClick r:id="rId10"/>
              </a:rPr>
              <a:t>Webinars</a:t>
            </a:r>
            <a:endParaRPr lang="en-US" sz="1800" dirty="0"/>
          </a:p>
          <a:p>
            <a:pPr>
              <a:spcBef>
                <a:spcPts val="2400"/>
              </a:spcBef>
            </a:pPr>
            <a:r>
              <a:rPr lang="en-US" sz="1800" dirty="0">
                <a:solidFill>
                  <a:srgbClr val="1B5187"/>
                </a:solidFill>
              </a:rPr>
              <a:t>The Fulbright Scholar </a:t>
            </a:r>
            <a:r>
              <a:rPr lang="en-US" sz="1800" dirty="0">
                <a:hlinkClick r:id="rId11"/>
              </a:rPr>
              <a:t>Blog</a:t>
            </a:r>
            <a:endParaRPr lang="en-US" sz="1800" dirty="0"/>
          </a:p>
          <a:p>
            <a:pPr>
              <a:spcBef>
                <a:spcPts val="2400"/>
              </a:spcBef>
            </a:pPr>
            <a:r>
              <a:rPr lang="en-US" sz="1800" dirty="0" err="1">
                <a:hlinkClick r:id="rId12"/>
              </a:rPr>
              <a:t>MyFulbright</a:t>
            </a:r>
            <a:endParaRPr lang="en-US" sz="1800" dirty="0">
              <a:solidFill>
                <a:srgbClr val="1B518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0" y="1909115"/>
            <a:ext cx="4267200" cy="2967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26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381000"/>
            <a:ext cx="7924800" cy="486924"/>
          </a:xfrm>
        </p:spPr>
        <p:txBody>
          <a:bodyPr/>
          <a:lstStyle/>
          <a:p>
            <a:r>
              <a:rPr lang="en-US" dirty="0"/>
              <a:t>Selecting the Right Award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1000" y="1257300"/>
            <a:ext cx="8305800" cy="4660899"/>
          </a:xfrm>
        </p:spPr>
        <p:txBody>
          <a:bodyPr/>
          <a:lstStyle/>
          <a:p>
            <a:pPr lvl="0">
              <a:spcBef>
                <a:spcPts val="2000"/>
              </a:spcBef>
            </a:pPr>
            <a:r>
              <a:rPr lang="en-US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Match your expertise, experience and proposal to the award description</a:t>
            </a:r>
          </a:p>
          <a:p>
            <a:pPr>
              <a:spcBef>
                <a:spcPts val="2000"/>
              </a:spcBef>
            </a:pPr>
            <a:r>
              <a:rPr lang="en-US" sz="2400" dirty="0"/>
              <a:t>Regional experience and language ability</a:t>
            </a:r>
          </a:p>
          <a:p>
            <a:pPr>
              <a:spcBef>
                <a:spcPts val="2000"/>
              </a:spcBef>
            </a:pPr>
            <a:r>
              <a:rPr lang="en-US" sz="2400" dirty="0"/>
              <a:t>Discipline preferences listed in the award</a:t>
            </a:r>
          </a:p>
          <a:p>
            <a:pPr>
              <a:spcBef>
                <a:spcPts val="2000"/>
              </a:spcBef>
            </a:pPr>
            <a:r>
              <a:rPr lang="en-US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Relevance of the project to the country; why will host country benefit from your project?</a:t>
            </a:r>
            <a:endParaRPr lang="en-US" sz="2400" dirty="0"/>
          </a:p>
          <a:p>
            <a:pPr>
              <a:spcBef>
                <a:spcPts val="2000"/>
              </a:spcBef>
            </a:pPr>
            <a:r>
              <a:rPr lang="en-US" sz="2400" dirty="0"/>
              <a:t>Career level - early career, postdoctoral, mid-level, Distinguished Chair</a:t>
            </a:r>
          </a:p>
        </p:txBody>
      </p:sp>
    </p:spTree>
    <p:extLst>
      <p:ext uri="{BB962C8B-B14F-4D97-AF65-F5344CB8AC3E}">
        <p14:creationId xmlns:p14="http://schemas.microsoft.com/office/powerpoint/2010/main" val="227124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381000"/>
            <a:ext cx="7924800" cy="486924"/>
          </a:xfrm>
        </p:spPr>
        <p:txBody>
          <a:bodyPr/>
          <a:lstStyle/>
          <a:p>
            <a:r>
              <a:rPr lang="en-US" dirty="0"/>
              <a:t>Fulbright Flex Awards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1000" y="1257300"/>
            <a:ext cx="8305800" cy="4660899"/>
          </a:xfrm>
        </p:spPr>
        <p:txBody>
          <a:bodyPr/>
          <a:lstStyle/>
          <a:p>
            <a:pPr lvl="0">
              <a:spcBef>
                <a:spcPts val="2000"/>
              </a:spcBef>
            </a:pPr>
            <a:r>
              <a:rPr lang="en-US" dirty="0"/>
              <a:t>Flex Awards are designed for scholars who require multiple visits to the host country over short segments</a:t>
            </a:r>
          </a:p>
          <a:p>
            <a:pPr>
              <a:spcBef>
                <a:spcPts val="2000"/>
              </a:spcBef>
            </a:pPr>
            <a:r>
              <a:rPr lang="en-US" dirty="0"/>
              <a:t>Applicants must indicate plans for Flex in their project statement, including a project timeline</a:t>
            </a:r>
          </a:p>
          <a:p>
            <a:pPr>
              <a:spcBef>
                <a:spcPts val="2000"/>
              </a:spcBef>
            </a:pPr>
            <a:r>
              <a:rPr lang="en-US" dirty="0"/>
              <a:t>Flex grantees are especially encouraged to make contact with the local community, developing long-term connections and collaborations</a:t>
            </a:r>
          </a:p>
          <a:p>
            <a:pPr>
              <a:spcBef>
                <a:spcPts val="2000"/>
              </a:spcBef>
            </a:pPr>
            <a:r>
              <a:rPr lang="en-US" dirty="0"/>
              <a:t>Available in specific countries and regional awards </a:t>
            </a:r>
          </a:p>
          <a:p>
            <a:pPr>
              <a:spcBef>
                <a:spcPts val="2000"/>
              </a:spcBef>
            </a:pPr>
            <a:r>
              <a:rPr lang="en-US" dirty="0"/>
              <a:t>Consult the Catalog of Awards</a:t>
            </a:r>
          </a:p>
          <a:p>
            <a:pPr marL="0" lvl="0" indent="0">
              <a:spcBef>
                <a:spcPts val="20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220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381000"/>
            <a:ext cx="7924800" cy="486924"/>
          </a:xfrm>
        </p:spPr>
        <p:txBody>
          <a:bodyPr/>
          <a:lstStyle/>
          <a:p>
            <a:r>
              <a:rPr lang="en-US" dirty="0"/>
              <a:t>Core Multi-Country Opportunities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1000" y="1219200"/>
            <a:ext cx="8763000" cy="4650663"/>
          </a:xfrm>
        </p:spPr>
        <p:txBody>
          <a:bodyPr/>
          <a:lstStyle/>
          <a:p>
            <a:pPr lvl="0">
              <a:spcBef>
                <a:spcPts val="1300"/>
              </a:spcBef>
            </a:pPr>
            <a:r>
              <a:rPr lang="en-US" dirty="0"/>
              <a:t>Regional Research Programs</a:t>
            </a:r>
            <a:r>
              <a:rPr lang="en-US" sz="2200" dirty="0"/>
              <a:t>:</a:t>
            </a:r>
          </a:p>
          <a:p>
            <a:pPr lvl="1">
              <a:spcBef>
                <a:spcPts val="900"/>
              </a:spcBef>
            </a:pPr>
            <a:r>
              <a:rPr lang="en-US" sz="1900" dirty="0"/>
              <a:t>Sub-Saharan Africa</a:t>
            </a:r>
          </a:p>
          <a:p>
            <a:pPr lvl="1">
              <a:spcBef>
                <a:spcPts val="900"/>
              </a:spcBef>
            </a:pPr>
            <a:r>
              <a:rPr lang="en-US" sz="1900" dirty="0"/>
              <a:t>Middle East and North Africa</a:t>
            </a:r>
          </a:p>
          <a:p>
            <a:pPr lvl="1">
              <a:spcBef>
                <a:spcPts val="900"/>
              </a:spcBef>
            </a:pPr>
            <a:r>
              <a:rPr lang="en-US" sz="1900" dirty="0"/>
              <a:t>South and Central Asia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ASEAN Region (Southeast Asia)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Cross-Strait Studies (China and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000" dirty="0"/>
              <a:t>Taiwan)</a:t>
            </a:r>
          </a:p>
          <a:p>
            <a:pPr lvl="0">
              <a:spcBef>
                <a:spcPts val="1300"/>
              </a:spcBef>
            </a:pPr>
            <a:r>
              <a:rPr lang="en-US" dirty="0"/>
              <a:t>Fulbright-Carlos Rico Award for North American Studies (Canada and Mexico)</a:t>
            </a:r>
          </a:p>
          <a:p>
            <a:pPr lvl="0">
              <a:spcBef>
                <a:spcPts val="1300"/>
              </a:spcBef>
            </a:pPr>
            <a:r>
              <a:rPr lang="en-US" dirty="0"/>
              <a:t>Fulbright-Schuman European Union Affairs,  Austrian-Hungarian Research Award</a:t>
            </a:r>
          </a:p>
          <a:p>
            <a:pPr marL="0" lvl="0" indent="0">
              <a:spcBef>
                <a:spcPts val="2000"/>
              </a:spcBef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141" y="1295400"/>
            <a:ext cx="3567059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739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9600" y="3270542"/>
            <a:ext cx="7948610" cy="3358858"/>
          </a:xfrm>
        </p:spPr>
        <p:txBody>
          <a:bodyPr/>
          <a:lstStyle/>
          <a:p>
            <a:pPr lvl="0"/>
            <a:r>
              <a:rPr lang="en-US" sz="1600" b="1" dirty="0" smtClean="0">
                <a:solidFill>
                  <a:schemeClr val="tx1"/>
                </a:solidFill>
              </a:rPr>
              <a:t>Dr. Bradford Barrett             </a:t>
            </a:r>
            <a:r>
              <a:rPr lang="en-US" sz="1600" dirty="0" smtClean="0">
                <a:solidFill>
                  <a:schemeClr val="tx1"/>
                </a:solidFill>
              </a:rPr>
              <a:t>Email: </a:t>
            </a:r>
            <a:r>
              <a:rPr lang="en-US" sz="1600" dirty="0" smtClean="0">
                <a:solidFill>
                  <a:schemeClr val="tx1"/>
                </a:solidFill>
                <a:hlinkClick r:id="rId2"/>
              </a:rPr>
              <a:t>bbarrett@usna.edu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Associate Professor of Oceanography, 2015-6 Fulbright U.S. Scholar (Mexico)</a:t>
            </a:r>
          </a:p>
          <a:p>
            <a:pPr lvl="0"/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n-US" sz="1600" b="1" dirty="0" smtClean="0">
                <a:solidFill>
                  <a:schemeClr val="tx1"/>
                </a:solidFill>
              </a:rPr>
              <a:t>Dr. Sharika </a:t>
            </a:r>
            <a:r>
              <a:rPr lang="en-US" sz="1600" b="1" dirty="0">
                <a:solidFill>
                  <a:schemeClr val="tx1"/>
                </a:solidFill>
              </a:rPr>
              <a:t>Crawford  </a:t>
            </a:r>
            <a:r>
              <a:rPr lang="en-US" sz="1600" b="1" dirty="0" smtClean="0">
                <a:solidFill>
                  <a:schemeClr val="tx1"/>
                </a:solidFill>
              </a:rPr>
              <a:t>   	</a:t>
            </a:r>
            <a:r>
              <a:rPr lang="en-US" sz="1600" dirty="0" smtClean="0">
                <a:solidFill>
                  <a:schemeClr val="tx1"/>
                </a:solidFill>
              </a:rPr>
              <a:t>Email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scrawfor@usna.edu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Associate Professor of History</a:t>
            </a: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Fulbright Scholar Liaison, 2015 Fulbright </a:t>
            </a:r>
            <a:r>
              <a:rPr lang="en-US" sz="1600" dirty="0" smtClean="0">
                <a:solidFill>
                  <a:schemeClr val="tx1"/>
                </a:solidFill>
              </a:rPr>
              <a:t>U.S. </a:t>
            </a:r>
            <a:r>
              <a:rPr lang="en-US" sz="1600" dirty="0">
                <a:solidFill>
                  <a:schemeClr val="tx1"/>
                </a:solidFill>
              </a:rPr>
              <a:t>Scholar (Colombia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INSTITUTE </a:t>
            </a:r>
            <a:r>
              <a:rPr lang="en-US" sz="1400" dirty="0">
                <a:solidFill>
                  <a:schemeClr val="tx1"/>
                </a:solidFill>
              </a:rPr>
              <a:t>OF INTERNATIONAL EDUCATION</a:t>
            </a:r>
          </a:p>
          <a:p>
            <a:r>
              <a:rPr lang="en-US" sz="1400" dirty="0">
                <a:solidFill>
                  <a:schemeClr val="tx1"/>
                </a:solidFill>
              </a:rPr>
              <a:t>COUNCIL FOR INTERNATIONAL EXCHANGE OF </a:t>
            </a:r>
            <a:r>
              <a:rPr lang="en-US" sz="1400" dirty="0" smtClean="0">
                <a:solidFill>
                  <a:schemeClr val="tx1"/>
                </a:solidFill>
              </a:rPr>
              <a:t>SCHOLARS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March 3, 2017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Center for Teaching and Learning Pop Up Friday Workshop </a:t>
            </a:r>
            <a:endParaRPr lang="en-US" sz="14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Fulbright Scholar Program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094622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381000"/>
            <a:ext cx="7924800" cy="486924"/>
          </a:xfrm>
        </p:spPr>
        <p:txBody>
          <a:bodyPr/>
          <a:lstStyle/>
          <a:p>
            <a:r>
              <a:rPr lang="en-US" dirty="0"/>
              <a:t>Fulbright Global Scholar Award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1000" y="1198125"/>
            <a:ext cx="8763000" cy="4745475"/>
          </a:xfrm>
        </p:spPr>
        <p:txBody>
          <a:bodyPr/>
          <a:lstStyle/>
          <a:p>
            <a:pPr lvl="0">
              <a:spcBef>
                <a:spcPts val="1100"/>
              </a:spcBef>
            </a:pPr>
            <a:r>
              <a:rPr lang="en-US" dirty="0"/>
              <a:t>Significant innovation for Fulbright</a:t>
            </a:r>
          </a:p>
          <a:p>
            <a:pPr lvl="0">
              <a:spcBef>
                <a:spcPts val="1100"/>
              </a:spcBef>
            </a:pPr>
            <a:r>
              <a:rPr lang="en-US" dirty="0"/>
              <a:t>Project must include at least 2 separate world regions</a:t>
            </a:r>
          </a:p>
          <a:p>
            <a:pPr lvl="0">
              <a:spcBef>
                <a:spcPts val="1100"/>
              </a:spcBef>
            </a:pPr>
            <a:r>
              <a:rPr lang="en-US" dirty="0"/>
              <a:t>Work typically in 2-3 different countries</a:t>
            </a:r>
          </a:p>
          <a:p>
            <a:pPr lvl="0">
              <a:spcBef>
                <a:spcPts val="1100"/>
              </a:spcBef>
            </a:pPr>
            <a:r>
              <a:rPr lang="en-US" dirty="0"/>
              <a:t>2-3 segments over as much as 2 years</a:t>
            </a:r>
          </a:p>
          <a:p>
            <a:pPr lvl="0">
              <a:spcBef>
                <a:spcPts val="1100"/>
              </a:spcBef>
            </a:pPr>
            <a:r>
              <a:rPr lang="en-US" dirty="0"/>
              <a:t>Topics must benefit from a global perspective</a:t>
            </a:r>
          </a:p>
          <a:p>
            <a:pPr lvl="0">
              <a:spcBef>
                <a:spcPts val="1100"/>
              </a:spcBef>
            </a:pPr>
            <a:r>
              <a:rPr lang="en-US" dirty="0"/>
              <a:t>Specify</a:t>
            </a:r>
          </a:p>
          <a:p>
            <a:pPr lvl="1">
              <a:spcBef>
                <a:spcPts val="1100"/>
              </a:spcBef>
            </a:pPr>
            <a:r>
              <a:rPr lang="en-US" sz="2000" dirty="0"/>
              <a:t>Why each country</a:t>
            </a:r>
          </a:p>
          <a:p>
            <a:pPr lvl="1">
              <a:spcBef>
                <a:spcPts val="1100"/>
              </a:spcBef>
            </a:pPr>
            <a:r>
              <a:rPr lang="en-US" sz="2000" dirty="0"/>
              <a:t>What will be accomplished</a:t>
            </a:r>
          </a:p>
          <a:p>
            <a:pPr lvl="1">
              <a:spcBef>
                <a:spcPts val="1100"/>
              </a:spcBef>
            </a:pPr>
            <a:r>
              <a:rPr lang="en-US" sz="2000" dirty="0"/>
              <a:t>When each country segment is planned</a:t>
            </a:r>
          </a:p>
        </p:txBody>
      </p:sp>
    </p:spTree>
    <p:extLst>
      <p:ext uri="{BB962C8B-B14F-4D97-AF65-F5344CB8AC3E}">
        <p14:creationId xmlns:p14="http://schemas.microsoft.com/office/powerpoint/2010/main" val="28621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381000"/>
            <a:ext cx="7924800" cy="486924"/>
          </a:xfrm>
        </p:spPr>
        <p:txBody>
          <a:bodyPr/>
          <a:lstStyle/>
          <a:p>
            <a:r>
              <a:rPr lang="en-US" dirty="0"/>
              <a:t>Submitting a Competitive Application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1000" y="1143000"/>
            <a:ext cx="8763000" cy="4745475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Fulbright goal: promote mutual understanding</a:t>
            </a:r>
          </a:p>
          <a:p>
            <a:pPr>
              <a:spcBef>
                <a:spcPts val="1000"/>
              </a:spcBef>
            </a:pPr>
            <a:r>
              <a:rPr lang="en-US" dirty="0"/>
              <a:t>Why you are interested in a Fulbright and why in your proposed host country</a:t>
            </a:r>
          </a:p>
          <a:p>
            <a:pPr>
              <a:spcBef>
                <a:spcPts val="1000"/>
              </a:spcBef>
            </a:pPr>
            <a:r>
              <a:rPr lang="en-US" dirty="0"/>
              <a:t>Professional expertise and skills you can offer; benefits to the host institution and host country; exchange of knowledge and experience</a:t>
            </a:r>
          </a:p>
          <a:p>
            <a:pPr>
              <a:spcBef>
                <a:spcPts val="1000"/>
              </a:spcBef>
            </a:pPr>
            <a:r>
              <a:rPr lang="en-US" dirty="0"/>
              <a:t>Cultural diplomacy; demonstrated flexibility, adaptability</a:t>
            </a:r>
          </a:p>
          <a:p>
            <a:pPr>
              <a:spcBef>
                <a:spcPts val="1000"/>
              </a:spcBef>
            </a:pPr>
            <a:r>
              <a:rPr lang="en-US" dirty="0"/>
              <a:t>Outcomes, impact, and multiplier effect</a:t>
            </a:r>
          </a:p>
          <a:p>
            <a:pPr lvl="1">
              <a:spcBef>
                <a:spcPts val="400"/>
              </a:spcBef>
            </a:pPr>
            <a:r>
              <a:rPr lang="en-US" sz="1900" dirty="0"/>
              <a:t>for your professional development, home campus, students, field at large; for your host institution</a:t>
            </a:r>
          </a:p>
          <a:p>
            <a:pPr lvl="1">
              <a:spcBef>
                <a:spcPts val="400"/>
              </a:spcBef>
            </a:pPr>
            <a:r>
              <a:rPr lang="en-US" sz="1900" dirty="0"/>
              <a:t>future collaborations; linkages: personal, professional, institutional; plans for sustaining relationships</a:t>
            </a:r>
          </a:p>
          <a:p>
            <a:pPr lvl="1">
              <a:spcBef>
                <a:spcPts val="400"/>
              </a:spcBef>
            </a:pPr>
            <a:r>
              <a:rPr lang="en-US" sz="1900" dirty="0"/>
              <a:t>internationalizing campus and curriculum</a:t>
            </a:r>
          </a:p>
        </p:txBody>
      </p:sp>
    </p:spTree>
    <p:extLst>
      <p:ext uri="{BB962C8B-B14F-4D97-AF65-F5344CB8AC3E}">
        <p14:creationId xmlns:p14="http://schemas.microsoft.com/office/powerpoint/2010/main" val="39101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381000"/>
            <a:ext cx="7924800" cy="486924"/>
          </a:xfrm>
        </p:spPr>
        <p:txBody>
          <a:bodyPr/>
          <a:lstStyle/>
          <a:p>
            <a:r>
              <a:rPr lang="en-US" dirty="0"/>
              <a:t>Project Statement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1000" y="1304049"/>
            <a:ext cx="8763000" cy="4715751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dirty="0">
                <a:latin typeface="+mj-lt"/>
              </a:rPr>
              <a:t>Your opportunity to lay out your proposed </a:t>
            </a:r>
            <a:r>
              <a:rPr lang="en-US" b="1" dirty="0">
                <a:latin typeface="+mj-lt"/>
              </a:rPr>
              <a:t>project specifics</a:t>
            </a:r>
            <a:r>
              <a:rPr lang="en-US" dirty="0">
                <a:latin typeface="+mj-lt"/>
              </a:rPr>
              <a:t> in as much detail as possible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Why Fulbright and why this country/institution/organizations?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  <a:ea typeface="Open Sans" pitchFamily="34" charset="0"/>
                <a:cs typeface="Open Sans" pitchFamily="34" charset="0"/>
              </a:rPr>
              <a:t>Focus on what you plan to </a:t>
            </a:r>
            <a:r>
              <a:rPr lang="en-US" b="1" dirty="0">
                <a:latin typeface="+mj-lt"/>
                <a:ea typeface="Open Sans" pitchFamily="34" charset="0"/>
                <a:cs typeface="Open Sans" pitchFamily="34" charset="0"/>
              </a:rPr>
              <a:t>do</a:t>
            </a:r>
            <a:r>
              <a:rPr lang="en-US" dirty="0">
                <a:latin typeface="+mj-lt"/>
                <a:ea typeface="Open Sans" pitchFamily="34" charset="0"/>
                <a:cs typeface="Open Sans" pitchFamily="34" charset="0"/>
              </a:rPr>
              <a:t>; the specific courses you plan to teach/the methods and goals of your research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Outcomes from the grant - impact on hosts, home institution and you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j-lt"/>
              </a:rPr>
              <a:t>How adaptable are you?  How well will you deal with challenging situations?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588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039" y="479330"/>
            <a:ext cx="8686800" cy="535616"/>
          </a:xfrm>
        </p:spPr>
        <p:txBody>
          <a:bodyPr/>
          <a:lstStyle/>
          <a:p>
            <a:r>
              <a:rPr lang="en-US" sz="2400" dirty="0"/>
              <a:t>Fulbright Impact: Personal and Professional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73039" y="1257300"/>
            <a:ext cx="7932761" cy="46608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Increased academic production </a:t>
            </a:r>
          </a:p>
          <a:p>
            <a:pPr>
              <a:spcBef>
                <a:spcPts val="1200"/>
              </a:spcBef>
            </a:pPr>
            <a:r>
              <a:rPr lang="en-US" dirty="0"/>
              <a:t>New technical knowledge and skills</a:t>
            </a:r>
          </a:p>
          <a:p>
            <a:pPr>
              <a:spcBef>
                <a:spcPts val="1200"/>
              </a:spcBef>
            </a:pPr>
            <a:r>
              <a:rPr lang="en-US" dirty="0"/>
              <a:t>Development of intercultural communication skills</a:t>
            </a:r>
          </a:p>
          <a:p>
            <a:pPr>
              <a:spcBef>
                <a:spcPts val="1200"/>
              </a:spcBef>
            </a:pPr>
            <a:r>
              <a:rPr lang="en-US" dirty="0"/>
              <a:t>Enhanced teaching skills and new methodologies</a:t>
            </a:r>
          </a:p>
          <a:p>
            <a:pPr>
              <a:spcBef>
                <a:spcPts val="1200"/>
              </a:spcBef>
            </a:pPr>
            <a:r>
              <a:rPr lang="en-US" dirty="0"/>
              <a:t>Published research (2015 survey of 2013-2015 grantees)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+60% of grantees published in peer reviewed journals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39% of grantees published books or book chapters</a:t>
            </a:r>
          </a:p>
          <a:p>
            <a:pPr>
              <a:spcBef>
                <a:spcPts val="1200"/>
              </a:spcBef>
            </a:pPr>
            <a:r>
              <a:rPr lang="en-US" dirty="0"/>
              <a:t>Access to an expansive network of Fulbright alumni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251331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039" y="479333"/>
            <a:ext cx="8686800" cy="442658"/>
          </a:xfrm>
        </p:spPr>
        <p:txBody>
          <a:bodyPr/>
          <a:lstStyle/>
          <a:p>
            <a:r>
              <a:rPr lang="en-US" sz="2400" dirty="0"/>
              <a:t>Fulbright Impact: Home Institution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58084" y="3962400"/>
            <a:ext cx="8344469" cy="19537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dirty="0"/>
              <a:t>Host institution gains new knowledge, new courses and new energy from scholar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Scholar’s collaborative relationship with host institution and colleagues in-country results in continued dialogue and exchange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Experience impacts scholar’s field, career, home institution and home community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0558"/>
            <a:ext cx="4267200" cy="2519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02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403130"/>
            <a:ext cx="7772400" cy="535616"/>
          </a:xfrm>
        </p:spPr>
        <p:txBody>
          <a:bodyPr/>
          <a:lstStyle/>
          <a:p>
            <a:r>
              <a:rPr lang="en-US" dirty="0"/>
              <a:t>Outreach Lecturing Fund (OLF)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28600" y="1219200"/>
            <a:ext cx="8229600" cy="5410200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US" sz="1900" dirty="0"/>
              <a:t>Travel grant for Fulbright Visiting Scholars already in the U.S. for</a:t>
            </a:r>
            <a:br>
              <a:rPr lang="en-US" sz="1900" dirty="0"/>
            </a:br>
            <a:r>
              <a:rPr lang="en-US" sz="1900" dirty="0"/>
              <a:t>     short-term guest teaching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  <a:p>
            <a:pPr marL="0">
              <a:spcBef>
                <a:spcPts val="0"/>
              </a:spcBef>
            </a:pPr>
            <a:r>
              <a:rPr lang="en-US" sz="1900" dirty="0"/>
              <a:t>Institutionally driven application </a:t>
            </a:r>
            <a:br>
              <a:rPr lang="en-US" sz="1900" dirty="0"/>
            </a:br>
            <a:r>
              <a:rPr lang="en-US" sz="1900" dirty="0"/>
              <a:t>     by U.S. Host Institutions</a:t>
            </a:r>
            <a:br>
              <a:rPr lang="en-US" sz="1900" dirty="0"/>
            </a:br>
            <a:endParaRPr lang="en-US" sz="1900" dirty="0"/>
          </a:p>
          <a:p>
            <a:pPr marL="0">
              <a:spcBef>
                <a:spcPts val="0"/>
              </a:spcBef>
            </a:pPr>
            <a:r>
              <a:rPr lang="en-US" sz="1900" dirty="0"/>
              <a:t>Scholars can meet, lecture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     exchange ideas with faculty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     students, community organizations,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     and K-12 schools that have a special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     interest in international relations and exchange ideas. </a:t>
            </a:r>
            <a:br>
              <a:rPr lang="en-US" sz="1900" dirty="0"/>
            </a:br>
            <a:endParaRPr lang="en-US" sz="1900" dirty="0"/>
          </a:p>
          <a:p>
            <a:pPr marL="0">
              <a:spcBef>
                <a:spcPts val="0"/>
              </a:spcBef>
            </a:pPr>
            <a:r>
              <a:rPr lang="en-US" sz="1900" dirty="0"/>
              <a:t>View the </a:t>
            </a:r>
            <a:r>
              <a:rPr lang="en-US" sz="1900" dirty="0">
                <a:hlinkClick r:id="rId3"/>
              </a:rPr>
              <a:t>online scholar directory</a:t>
            </a:r>
            <a:r>
              <a:rPr lang="en-US" sz="1900" dirty="0"/>
              <a:t> for a list of 900+ scholars who are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      currently in country.   </a:t>
            </a:r>
            <a:br>
              <a:rPr lang="en-US" sz="1900" dirty="0"/>
            </a:br>
            <a:endParaRPr lang="en-US" sz="1900" dirty="0"/>
          </a:p>
          <a:p>
            <a:pPr marL="0">
              <a:spcBef>
                <a:spcPts val="0"/>
              </a:spcBef>
            </a:pPr>
            <a:r>
              <a:rPr lang="en-US" sz="1900" dirty="0"/>
              <a:t>Email: </a:t>
            </a:r>
            <a:r>
              <a:rPr lang="en-US" sz="1900" dirty="0">
                <a:hlinkClick r:id="rId4"/>
              </a:rPr>
              <a:t>olf@iie.org</a:t>
            </a:r>
            <a:r>
              <a:rPr lang="en-US" sz="1900" dirty="0"/>
              <a:t> </a:t>
            </a:r>
          </a:p>
          <a:p>
            <a:pPr marL="0">
              <a:spcBef>
                <a:spcPts val="0"/>
              </a:spcBef>
            </a:pPr>
            <a:endParaRPr lang="en-US" dirty="0"/>
          </a:p>
          <a:p>
            <a:pPr marL="0">
              <a:spcBef>
                <a:spcPts val="0"/>
              </a:spcBef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19800" y="76200"/>
            <a:ext cx="3124200" cy="381000"/>
          </a:xfrm>
        </p:spPr>
        <p:txBody>
          <a:bodyPr/>
          <a:lstStyle/>
          <a:p>
            <a:r>
              <a:rPr lang="en-US" dirty="0"/>
              <a:t>VISITING SCHOLAR PROGRAM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7800" y="1627496"/>
            <a:ext cx="3675534" cy="2487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86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600" dirty="0"/>
              <a:t>Stay Connected to the Fulbright Scholar Program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533400" y="1447800"/>
            <a:ext cx="8229600" cy="4470399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2400" dirty="0"/>
              <a:t>Join MyFulbright at </a:t>
            </a:r>
            <a:r>
              <a:rPr lang="en-US" sz="2400" dirty="0">
                <a:hlinkClick r:id="rId3"/>
              </a:rPr>
              <a:t>cies2.org</a:t>
            </a:r>
            <a:endParaRPr lang="en-US" sz="2400" dirty="0"/>
          </a:p>
          <a:p>
            <a:pPr>
              <a:spcBef>
                <a:spcPts val="2400"/>
              </a:spcBef>
            </a:pPr>
            <a:r>
              <a:rPr lang="en-US" sz="2400" dirty="0"/>
              <a:t>Email </a:t>
            </a:r>
            <a:r>
              <a:rPr lang="en-US" sz="2400" dirty="0" smtClean="0"/>
              <a:t>us </a:t>
            </a:r>
            <a:r>
              <a:rPr lang="en-US" sz="2400" dirty="0"/>
              <a:t>at </a:t>
            </a:r>
            <a:r>
              <a:rPr lang="en-US" sz="2400" dirty="0" smtClean="0">
                <a:hlinkClick r:id="rId4"/>
              </a:rPr>
              <a:t>scrawfor@usna.edu</a:t>
            </a:r>
            <a:r>
              <a:rPr lang="en-US" sz="2400" dirty="0" smtClean="0"/>
              <a:t> and </a:t>
            </a:r>
            <a:endParaRPr lang="en-US" sz="2400" dirty="0"/>
          </a:p>
          <a:p>
            <a:pPr>
              <a:spcBef>
                <a:spcPts val="2400"/>
              </a:spcBef>
            </a:pPr>
            <a:r>
              <a:rPr lang="en-US" sz="2400" dirty="0">
                <a:hlinkClick r:id="rId5" action="ppaction://hlinkfile"/>
              </a:rPr>
              <a:t>Contact</a:t>
            </a:r>
            <a:r>
              <a:rPr lang="en-US" sz="2400" dirty="0"/>
              <a:t> Fulbright Scholar staff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Visit </a:t>
            </a:r>
            <a:r>
              <a:rPr lang="en-US" sz="2400" dirty="0">
                <a:hlinkClick r:id="rId6" action="ppaction://hlinkfile"/>
              </a:rPr>
              <a:t>our website </a:t>
            </a:r>
            <a:r>
              <a:rPr lang="en-US" sz="2400" dirty="0"/>
              <a:t>to learn more about the Core Fulbright U.S. Scholar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72400" y="76200"/>
            <a:ext cx="1371600" cy="38100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30395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1981200"/>
            <a:ext cx="8382000" cy="3733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Fulbright </a:t>
            </a:r>
            <a:r>
              <a:rPr lang="en-US" sz="2400" dirty="0"/>
              <a:t>U.S. Scholar </a:t>
            </a:r>
            <a:r>
              <a:rPr lang="en-US" sz="2400" dirty="0" smtClean="0"/>
              <a:t>Program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Types of grants (Core, Flex, Chair, etc.)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Fulbright application procedures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Experiences of Assoc. Profs. Crawford and Barrett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Information from recent Fulbright workshop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Fulbright award catalog</a:t>
            </a:r>
          </a:p>
          <a:p>
            <a:pPr lvl="1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924800" y="76200"/>
            <a:ext cx="1219200" cy="381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</p:spTree>
    <p:extLst>
      <p:ext uri="{BB962C8B-B14F-4D97-AF65-F5344CB8AC3E}">
        <p14:creationId xmlns:p14="http://schemas.microsoft.com/office/powerpoint/2010/main" val="257202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381000"/>
            <a:ext cx="7772400" cy="486924"/>
          </a:xfrm>
        </p:spPr>
        <p:txBody>
          <a:bodyPr/>
          <a:lstStyle/>
          <a:p>
            <a:r>
              <a:rPr lang="en-US" dirty="0"/>
              <a:t>Eligibility for U.S. Scholar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33400" y="1295400"/>
            <a:ext cx="8610600" cy="46227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U.S. citizenship</a:t>
            </a:r>
          </a:p>
          <a:p>
            <a:pPr>
              <a:spcBef>
                <a:spcPts val="1200"/>
              </a:spcBef>
            </a:pPr>
            <a:r>
              <a:rPr lang="en-US" dirty="0"/>
              <a:t>Degree as required by award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Ph.D. or other terminal degree may be required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Many awards in the Core Program are open to applicants with a Masters and professional or academic experience</a:t>
            </a:r>
          </a:p>
          <a:p>
            <a:pPr>
              <a:spcBef>
                <a:spcPts val="1200"/>
              </a:spcBef>
            </a:pPr>
            <a:r>
              <a:rPr lang="en-US" dirty="0"/>
              <a:t>Professionals and artists outside academia - recognized professional standing and substantial accomplishments</a:t>
            </a:r>
          </a:p>
          <a:p>
            <a:pPr>
              <a:spcBef>
                <a:spcPts val="1200"/>
              </a:spcBef>
            </a:pPr>
            <a:r>
              <a:rPr lang="en-US" dirty="0"/>
              <a:t>Teaching experience as required by award</a:t>
            </a:r>
          </a:p>
          <a:p>
            <a:pPr lvl="0"/>
            <a:r>
              <a:rPr lang="en-US" dirty="0">
                <a:hlinkClick r:id="rId3"/>
              </a:rPr>
              <a:t>New policies</a:t>
            </a:r>
            <a:r>
              <a:rPr lang="en-US" dirty="0"/>
              <a:t> on previous Fulbright Scholar grants and waiting periods between grants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</p:spTree>
    <p:extLst>
      <p:ext uri="{BB962C8B-B14F-4D97-AF65-F5344CB8AC3E}">
        <p14:creationId xmlns:p14="http://schemas.microsoft.com/office/powerpoint/2010/main" val="195323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381000"/>
            <a:ext cx="7772400" cy="486924"/>
          </a:xfrm>
        </p:spPr>
        <p:txBody>
          <a:bodyPr/>
          <a:lstStyle/>
          <a:p>
            <a:r>
              <a:rPr lang="en-US" dirty="0" smtClean="0"/>
              <a:t>USNA Fulbright Scholars, 2010-2017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28600" y="1295400"/>
            <a:ext cx="8534400" cy="46227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b="1" dirty="0"/>
              <a:t>2010-2011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600" dirty="0"/>
              <a:t>Prof. Helen Purkett (Poli. Sci.), Fulbright </a:t>
            </a:r>
            <a:r>
              <a:rPr lang="en-US" sz="1600" dirty="0" smtClean="0"/>
              <a:t>U.S. </a:t>
            </a:r>
            <a:r>
              <a:rPr lang="en-US" sz="1600" dirty="0"/>
              <a:t>Scholar in Botswana </a:t>
            </a:r>
            <a:endParaRPr lang="en-US" sz="1600" dirty="0" smtClean="0"/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800" b="1" dirty="0"/>
              <a:t>2012-2013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Assoc.  Prof. Deborah Wheeler (Poli. Sci.), Fulbright </a:t>
            </a:r>
            <a:r>
              <a:rPr lang="en-US" sz="1600" dirty="0" smtClean="0"/>
              <a:t>U.S. </a:t>
            </a:r>
            <a:r>
              <a:rPr lang="en-US" sz="1600" dirty="0"/>
              <a:t>Scholar in Saudi </a:t>
            </a:r>
            <a:r>
              <a:rPr lang="en-US" sz="1600" dirty="0" smtClean="0"/>
              <a:t>Arabia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800" b="1" dirty="0" smtClean="0"/>
              <a:t>2014-2015</a:t>
            </a:r>
            <a:endParaRPr lang="en-US" sz="1800" b="1" dirty="0"/>
          </a:p>
          <a:p>
            <a:pPr lvl="1">
              <a:spcBef>
                <a:spcPts val="0"/>
              </a:spcBef>
            </a:pPr>
            <a:r>
              <a:rPr lang="en-US" sz="1600" dirty="0"/>
              <a:t>Joan Chevalier (Lang. &amp; Cult.), Fulbright </a:t>
            </a:r>
            <a:r>
              <a:rPr lang="en-US" sz="1600" dirty="0" smtClean="0"/>
              <a:t>U.S. </a:t>
            </a:r>
            <a:r>
              <a:rPr lang="en-US" sz="1600" dirty="0"/>
              <a:t>Scholar in Russia—interrupted and continued in </a:t>
            </a:r>
            <a:r>
              <a:rPr lang="en-US" sz="1600" dirty="0" smtClean="0"/>
              <a:t>2016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b="1" dirty="0" smtClean="0"/>
          </a:p>
          <a:p>
            <a:pPr>
              <a:spcBef>
                <a:spcPts val="0"/>
              </a:spcBef>
            </a:pPr>
            <a:r>
              <a:rPr lang="en-US" sz="1800" b="1" dirty="0"/>
              <a:t>2015-2016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Assoc. Prof.  </a:t>
            </a:r>
            <a:r>
              <a:rPr lang="en-US" sz="1600" dirty="0" smtClean="0"/>
              <a:t>Bradford </a:t>
            </a:r>
            <a:r>
              <a:rPr lang="en-US" sz="1600" dirty="0"/>
              <a:t>Barrett (Ocean.), Fulbright </a:t>
            </a:r>
            <a:r>
              <a:rPr lang="en-US" sz="1600" dirty="0" smtClean="0"/>
              <a:t>U.S. </a:t>
            </a:r>
            <a:r>
              <a:rPr lang="en-US" sz="1600" dirty="0"/>
              <a:t>Scholar in Mexico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Assoc. Prof. Sharika Crawford (Hist.), Fulbright </a:t>
            </a:r>
            <a:r>
              <a:rPr lang="en-US" sz="1600" dirty="0" smtClean="0"/>
              <a:t>U.S. </a:t>
            </a:r>
            <a:r>
              <a:rPr lang="en-US" sz="1600" dirty="0"/>
              <a:t>Scholar in </a:t>
            </a:r>
            <a:r>
              <a:rPr lang="en-US" sz="1600" dirty="0" smtClean="0"/>
              <a:t>Colombia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800" b="1" dirty="0" smtClean="0"/>
              <a:t>2016-2017 (current cycle)</a:t>
            </a:r>
            <a:endParaRPr lang="en-US" sz="1800" b="1" dirty="0"/>
          </a:p>
          <a:p>
            <a:pPr lvl="1">
              <a:spcBef>
                <a:spcPts val="0"/>
              </a:spcBef>
            </a:pPr>
            <a:r>
              <a:rPr lang="en-US" sz="1600" dirty="0"/>
              <a:t>Prof. Sonia Garcia (Math), Fulbright </a:t>
            </a:r>
            <a:r>
              <a:rPr lang="en-US" sz="1600" dirty="0" smtClean="0"/>
              <a:t>U.S. </a:t>
            </a:r>
            <a:r>
              <a:rPr lang="en-US" sz="1600" dirty="0"/>
              <a:t>Scholar in Ukraine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Asst. Prof. Susan </a:t>
            </a:r>
            <a:r>
              <a:rPr lang="en-US" sz="1600" dirty="0" smtClean="0"/>
              <a:t>Margulies </a:t>
            </a:r>
            <a:r>
              <a:rPr lang="en-US" sz="1600" dirty="0"/>
              <a:t>(Math), Fulbright </a:t>
            </a:r>
            <a:r>
              <a:rPr lang="en-US" sz="1600" dirty="0" smtClean="0"/>
              <a:t>U.S. </a:t>
            </a:r>
            <a:r>
              <a:rPr lang="en-US" sz="1600" dirty="0"/>
              <a:t>Scholar in Austria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Prof. Gale Mattox (Poli. Sci.), Fulbright </a:t>
            </a:r>
            <a:r>
              <a:rPr lang="en-US" sz="1600" dirty="0" smtClean="0"/>
              <a:t>U.S. </a:t>
            </a:r>
            <a:r>
              <a:rPr lang="en-US" sz="1600" dirty="0"/>
              <a:t>Scholar in Belgium </a:t>
            </a:r>
          </a:p>
          <a:p>
            <a:pPr>
              <a:spcBef>
                <a:spcPts val="0"/>
              </a:spcBef>
            </a:pPr>
            <a:endParaRPr lang="en-US" sz="1400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</p:spTree>
    <p:extLst>
      <p:ext uri="{BB962C8B-B14F-4D97-AF65-F5344CB8AC3E}">
        <p14:creationId xmlns:p14="http://schemas.microsoft.com/office/powerpoint/2010/main" val="74885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381000"/>
            <a:ext cx="7772400" cy="486924"/>
          </a:xfrm>
        </p:spPr>
        <p:txBody>
          <a:bodyPr/>
          <a:lstStyle/>
          <a:p>
            <a:r>
              <a:rPr lang="en-US" dirty="0"/>
              <a:t>Core Fulbright Program Process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7095152"/>
              </p:ext>
            </p:extLst>
          </p:nvPr>
        </p:nvGraphicFramePr>
        <p:xfrm>
          <a:off x="76200" y="1257300"/>
          <a:ext cx="8991600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sp>
        <p:nvSpPr>
          <p:cNvPr id="6" name="Oval 5"/>
          <p:cNvSpPr/>
          <p:nvPr/>
        </p:nvSpPr>
        <p:spPr>
          <a:xfrm>
            <a:off x="685800" y="2133600"/>
            <a:ext cx="762000" cy="762000"/>
          </a:xfrm>
          <a:prstGeom prst="ellipse">
            <a:avLst/>
          </a:prstGeom>
          <a:ln>
            <a:solidFill>
              <a:srgbClr val="C84D0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8436" y="2252990"/>
            <a:ext cx="43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84D0A"/>
                </a:solidFill>
                <a:latin typeface="+mn-lt"/>
              </a:rPr>
              <a:t>1</a:t>
            </a:r>
            <a:endParaRPr lang="en-US" b="1" dirty="0">
              <a:solidFill>
                <a:srgbClr val="C84D0A"/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19400" y="2133600"/>
            <a:ext cx="762000" cy="762000"/>
          </a:xfrm>
          <a:prstGeom prst="ellipse">
            <a:avLst/>
          </a:prstGeom>
          <a:ln>
            <a:solidFill>
              <a:srgbClr val="C84D0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82036" y="2252990"/>
            <a:ext cx="43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84D0A"/>
                </a:solidFill>
                <a:latin typeface="+mn-lt"/>
              </a:rPr>
              <a:t>2</a:t>
            </a:r>
            <a:endParaRPr lang="en-US" b="1" dirty="0">
              <a:solidFill>
                <a:srgbClr val="C84D0A"/>
              </a:solidFill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19600" y="2138149"/>
            <a:ext cx="762000" cy="762000"/>
          </a:xfrm>
          <a:prstGeom prst="ellipse">
            <a:avLst/>
          </a:prstGeom>
          <a:ln>
            <a:solidFill>
              <a:srgbClr val="C84D0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92472" y="2257539"/>
            <a:ext cx="43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84D0A"/>
                </a:solidFill>
                <a:latin typeface="+mn-lt"/>
              </a:rPr>
              <a:t>3</a:t>
            </a:r>
            <a:endParaRPr lang="en-US" b="1" dirty="0">
              <a:solidFill>
                <a:srgbClr val="C84D0A"/>
              </a:solidFill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72200" y="2133600"/>
            <a:ext cx="762000" cy="762000"/>
          </a:xfrm>
          <a:prstGeom prst="ellipse">
            <a:avLst/>
          </a:prstGeom>
          <a:ln>
            <a:solidFill>
              <a:srgbClr val="C84D0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34836" y="2252990"/>
            <a:ext cx="43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84D0A"/>
                </a:solidFill>
                <a:latin typeface="+mn-lt"/>
              </a:rPr>
              <a:t>4</a:t>
            </a:r>
            <a:endParaRPr lang="en-US" b="1" dirty="0">
              <a:solidFill>
                <a:srgbClr val="C84D0A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20000" y="2133600"/>
            <a:ext cx="762000" cy="762000"/>
          </a:xfrm>
          <a:prstGeom prst="ellipse">
            <a:avLst/>
          </a:prstGeom>
          <a:ln>
            <a:solidFill>
              <a:srgbClr val="C84D0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82636" y="2252990"/>
            <a:ext cx="43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84D0A"/>
                </a:solidFill>
                <a:latin typeface="+mn-lt"/>
              </a:rPr>
              <a:t>5</a:t>
            </a:r>
            <a:endParaRPr lang="en-US" b="1" dirty="0">
              <a:solidFill>
                <a:srgbClr val="C84D0A"/>
              </a:solidFill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265" y="3351470"/>
            <a:ext cx="740391" cy="4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6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381000"/>
            <a:ext cx="7924800" cy="486924"/>
          </a:xfrm>
        </p:spPr>
        <p:txBody>
          <a:bodyPr/>
          <a:lstStyle/>
          <a:p>
            <a:r>
              <a:rPr lang="en-US" dirty="0"/>
              <a:t>Application Components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1000" y="1198125"/>
            <a:ext cx="8763000" cy="4745475"/>
          </a:xfrm>
        </p:spPr>
        <p:txBody>
          <a:bodyPr/>
          <a:lstStyle/>
          <a:p>
            <a:pPr lvl="0">
              <a:spcBef>
                <a:spcPts val="1100"/>
              </a:spcBef>
            </a:pPr>
            <a:r>
              <a:rPr lang="en-US" dirty="0"/>
              <a:t>Application Form</a:t>
            </a:r>
          </a:p>
          <a:p>
            <a:pPr lvl="0">
              <a:spcBef>
                <a:spcPts val="1100"/>
              </a:spcBef>
            </a:pPr>
            <a:r>
              <a:rPr lang="en-US" dirty="0"/>
              <a:t>Project Statement</a:t>
            </a:r>
          </a:p>
          <a:p>
            <a:pPr lvl="0">
              <a:spcBef>
                <a:spcPts val="1100"/>
              </a:spcBef>
            </a:pPr>
            <a:r>
              <a:rPr lang="en-US" dirty="0"/>
              <a:t>Curriculum Vitae or Resume</a:t>
            </a:r>
          </a:p>
          <a:p>
            <a:pPr lvl="0">
              <a:spcBef>
                <a:spcPts val="1100"/>
              </a:spcBef>
            </a:pPr>
            <a:r>
              <a:rPr lang="en-US" dirty="0"/>
              <a:t>Course Outlines or Syllabi (for teaching awards)</a:t>
            </a:r>
          </a:p>
          <a:p>
            <a:pPr lvl="0">
              <a:spcBef>
                <a:spcPts val="1100"/>
              </a:spcBef>
            </a:pPr>
            <a:r>
              <a:rPr lang="en-US" dirty="0"/>
              <a:t>Select Bibliography (for research awards)</a:t>
            </a:r>
          </a:p>
          <a:p>
            <a:pPr lvl="0">
              <a:spcBef>
                <a:spcPts val="1100"/>
              </a:spcBef>
            </a:pPr>
            <a:r>
              <a:rPr lang="en-US" dirty="0"/>
              <a:t>Letters of Reference</a:t>
            </a:r>
          </a:p>
          <a:p>
            <a:pPr lvl="0">
              <a:spcBef>
                <a:spcPts val="1100"/>
              </a:spcBef>
            </a:pPr>
            <a:r>
              <a:rPr lang="en-US" dirty="0"/>
              <a:t>Additional Components, Depending on Award</a:t>
            </a:r>
          </a:p>
          <a:p>
            <a:pPr lvl="1">
              <a:spcBef>
                <a:spcPts val="800"/>
              </a:spcBef>
            </a:pPr>
            <a:r>
              <a:rPr lang="en-US" sz="2000" dirty="0"/>
              <a:t>Language Proficiency Report</a:t>
            </a:r>
          </a:p>
          <a:p>
            <a:pPr lvl="1">
              <a:spcBef>
                <a:spcPts val="800"/>
              </a:spcBef>
            </a:pPr>
            <a:r>
              <a:rPr lang="en-US" sz="2000" dirty="0"/>
              <a:t>Letter of Invitation</a:t>
            </a:r>
          </a:p>
          <a:p>
            <a:pPr lvl="1">
              <a:spcBef>
                <a:spcPts val="800"/>
              </a:spcBef>
            </a:pPr>
            <a:r>
              <a:rPr lang="en-US" sz="2000" dirty="0"/>
              <a:t>Supplemental materials for applicants in the Arts, Architecture, Writing and Journalism</a:t>
            </a:r>
          </a:p>
          <a:p>
            <a:pPr marL="0" lvl="0" indent="0">
              <a:spcBef>
                <a:spcPts val="20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64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983" y="423516"/>
            <a:ext cx="7924800" cy="589178"/>
          </a:xfrm>
        </p:spPr>
        <p:txBody>
          <a:bodyPr/>
          <a:lstStyle/>
          <a:p>
            <a:r>
              <a:rPr lang="en-US" dirty="0"/>
              <a:t>Affiliations and Invitations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1000" y="1198125"/>
            <a:ext cx="8763000" cy="4745475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CF4E07"/>
              </a:buClr>
              <a:buNone/>
            </a:pP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Grant Locations:</a:t>
            </a:r>
          </a:p>
          <a:p>
            <a:pPr>
              <a:spcBef>
                <a:spcPts val="800"/>
              </a:spcBef>
              <a:buClr>
                <a:srgbClr val="CF4E07"/>
              </a:buClr>
            </a:pP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If a host is identified, it will be found under Location</a:t>
            </a:r>
          </a:p>
          <a:p>
            <a:pPr>
              <a:spcBef>
                <a:spcPts val="800"/>
              </a:spcBef>
              <a:buClr>
                <a:srgbClr val="CF4E07"/>
              </a:buClr>
            </a:pP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When a host is not identified, there are several resources to help find an affiliation:</a:t>
            </a:r>
          </a:p>
          <a:p>
            <a:pPr lvl="1">
              <a:spcBef>
                <a:spcPts val="800"/>
              </a:spcBef>
              <a:buClr>
                <a:srgbClr val="CF4E07"/>
              </a:buClr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International office on your campus</a:t>
            </a:r>
          </a:p>
          <a:p>
            <a:pPr lvl="1">
              <a:spcBef>
                <a:spcPts val="800"/>
              </a:spcBef>
              <a:buClr>
                <a:srgbClr val="CF4E07"/>
              </a:buClr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U.S. and Visiting </a:t>
            </a: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  <a:hlinkClick r:id="rId2"/>
              </a:rPr>
              <a:t>Fulbright Scholar Directory</a:t>
            </a:r>
            <a:endParaRPr lang="en-US" sz="2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lvl="1">
              <a:spcBef>
                <a:spcPts val="800"/>
              </a:spcBef>
              <a:buClr>
                <a:srgbClr val="CF4E07"/>
              </a:buClr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Review award description for suggested hosts or resources</a:t>
            </a:r>
          </a:p>
          <a:p>
            <a:pPr marL="0" indent="0">
              <a:spcBef>
                <a:spcPts val="0"/>
              </a:spcBef>
              <a:buClr>
                <a:srgbClr val="CF4E07"/>
              </a:buClr>
              <a:buNone/>
            </a:pP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  <a:hlinkClick r:id="rId3"/>
            </a:endParaRPr>
          </a:p>
          <a:p>
            <a:pPr marL="0" indent="0">
              <a:spcBef>
                <a:spcPts val="0"/>
              </a:spcBef>
              <a:buClr>
                <a:srgbClr val="CF4E07"/>
              </a:buClr>
              <a:buNone/>
            </a:pP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  <a:hlinkClick r:id="rId3"/>
              </a:rPr>
              <a:t>Letter of Invitation</a:t>
            </a: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  <a:p>
            <a:pPr>
              <a:spcBef>
                <a:spcPts val="800"/>
              </a:spcBef>
              <a:buClr>
                <a:srgbClr val="CF4E07"/>
              </a:buClr>
            </a:pP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Non-binding expression of interest from proposed host abroad</a:t>
            </a:r>
          </a:p>
          <a:p>
            <a:pPr>
              <a:spcBef>
                <a:spcPts val="800"/>
              </a:spcBef>
              <a:buClr>
                <a:srgbClr val="CF4E07"/>
              </a:buClr>
            </a:pP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Should come from person with whom you will be collaborating</a:t>
            </a:r>
          </a:p>
          <a:p>
            <a:pPr>
              <a:spcBef>
                <a:spcPts val="800"/>
              </a:spcBef>
              <a:buClr>
                <a:srgbClr val="CF4E07"/>
              </a:buClr>
            </a:pPr>
            <a:r>
              <a:rPr lang="en-US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Should be on host institution letterhead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432058"/>
            <a:ext cx="7924800" cy="558542"/>
          </a:xfrm>
        </p:spPr>
        <p:txBody>
          <a:bodyPr/>
          <a:lstStyle/>
          <a:p>
            <a:r>
              <a:rPr lang="en-US" dirty="0"/>
              <a:t>Review Criteria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76200"/>
            <a:ext cx="2743200" cy="381000"/>
          </a:xfrm>
        </p:spPr>
        <p:txBody>
          <a:bodyPr/>
          <a:lstStyle/>
          <a:p>
            <a:r>
              <a:rPr lang="en-US" dirty="0"/>
              <a:t>U.S. SCHOLAR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1000" y="1198125"/>
            <a:ext cx="8763000" cy="4745475"/>
          </a:xfrm>
        </p:spPr>
        <p:txBody>
          <a:bodyPr/>
          <a:lstStyle/>
          <a:p>
            <a:pPr>
              <a:spcBef>
                <a:spcPts val="1400"/>
              </a:spcBef>
            </a:pPr>
            <a:r>
              <a:rPr lang="en-US" dirty="0"/>
              <a:t>Applicant </a:t>
            </a:r>
            <a:r>
              <a:rPr lang="en-US" b="1" dirty="0"/>
              <a:t>credentials</a:t>
            </a:r>
            <a:r>
              <a:rPr lang="en-US" dirty="0"/>
              <a:t>, professional standing and accomplishments</a:t>
            </a:r>
          </a:p>
          <a:p>
            <a:pPr>
              <a:spcBef>
                <a:spcPts val="1400"/>
              </a:spcBef>
            </a:pPr>
            <a:r>
              <a:rPr lang="en-US" b="1" dirty="0"/>
              <a:t>Suitability</a:t>
            </a:r>
            <a:r>
              <a:rPr lang="en-US" dirty="0"/>
              <a:t> of applicant’s training, knowledge, skills and experience, including justification if applicant has substantial prior experience in the country of application or a prior U.S. Fulbright Scholar grant</a:t>
            </a:r>
          </a:p>
          <a:p>
            <a:pPr>
              <a:spcBef>
                <a:spcPts val="1400"/>
              </a:spcBef>
            </a:pPr>
            <a:r>
              <a:rPr lang="en-US" b="1" dirty="0"/>
              <a:t>Quality</a:t>
            </a:r>
            <a:r>
              <a:rPr lang="en-US" dirty="0"/>
              <a:t> of proposed project</a:t>
            </a:r>
          </a:p>
          <a:p>
            <a:pPr>
              <a:spcBef>
                <a:spcPts val="1400"/>
              </a:spcBef>
            </a:pPr>
            <a:r>
              <a:rPr lang="en-US" dirty="0"/>
              <a:t>Evidence of personal qualities, including related to </a:t>
            </a:r>
            <a:r>
              <a:rPr lang="en-US" b="1" dirty="0"/>
              <a:t>cultural adaptability</a:t>
            </a:r>
            <a:r>
              <a:rPr lang="en-US" dirty="0"/>
              <a:t> and sensitivity</a:t>
            </a:r>
          </a:p>
          <a:p>
            <a:pPr>
              <a:spcBef>
                <a:spcPts val="1400"/>
              </a:spcBef>
            </a:pPr>
            <a:r>
              <a:rPr lang="en-US" dirty="0"/>
              <a:t>Project’s potential </a:t>
            </a:r>
            <a:r>
              <a:rPr lang="en-US" b="1" dirty="0"/>
              <a:t>impact</a:t>
            </a:r>
            <a:r>
              <a:rPr lang="en-US" dirty="0"/>
              <a:t>, value of projected </a:t>
            </a:r>
            <a:r>
              <a:rPr lang="en-US" b="1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2571837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B3A60"/>
      </a:dk2>
      <a:lt2>
        <a:srgbClr val="006699"/>
      </a:lt2>
      <a:accent1>
        <a:srgbClr val="006699"/>
      </a:accent1>
      <a:accent2>
        <a:srgbClr val="1B3A60"/>
      </a:accent2>
      <a:accent3>
        <a:srgbClr val="C84D0A"/>
      </a:accent3>
      <a:accent4>
        <a:srgbClr val="57585B"/>
      </a:accent4>
      <a:accent5>
        <a:srgbClr val="FFFFFF"/>
      </a:accent5>
      <a:accent6>
        <a:srgbClr val="FFFFFF"/>
      </a:accent6>
      <a:hlink>
        <a:srgbClr val="006699"/>
      </a:hlink>
      <a:folHlink>
        <a:srgbClr val="006699"/>
      </a:folHlink>
    </a:clrScheme>
    <a:fontScheme name="Fulbright Scholar Template 2014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8025</TotalTime>
  <Words>1443</Words>
  <Application>Microsoft Office PowerPoint</Application>
  <PresentationFormat>On-screen Show (4:3)</PresentationFormat>
  <Paragraphs>275</Paragraphs>
  <Slides>26</Slides>
  <Notes>20</Notes>
  <HiddenSlides>15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Open Sans Light</vt:lpstr>
      <vt:lpstr>Open Sans</vt:lpstr>
      <vt:lpstr>Calibri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Ullman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Christina Ullman</dc:creator>
  <cp:lastModifiedBy>Crawford, Sharika D CIV USNA Annapolis</cp:lastModifiedBy>
  <cp:revision>572</cp:revision>
  <cp:lastPrinted>2017-03-03T13:10:28Z</cp:lastPrinted>
  <dcterms:created xsi:type="dcterms:W3CDTF">2014-01-16T15:13:25Z</dcterms:created>
  <dcterms:modified xsi:type="dcterms:W3CDTF">2017-03-03T13:25:17Z</dcterms:modified>
</cp:coreProperties>
</file>